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handoutMasterIdLst>
    <p:handoutMasterId r:id="rId24"/>
  </p:handoutMasterIdLst>
  <p:sldIdLst>
    <p:sldId id="477" r:id="rId2"/>
    <p:sldId id="498" r:id="rId3"/>
    <p:sldId id="499" r:id="rId4"/>
    <p:sldId id="506" r:id="rId5"/>
    <p:sldId id="493" r:id="rId6"/>
    <p:sldId id="500" r:id="rId7"/>
    <p:sldId id="497" r:id="rId8"/>
    <p:sldId id="504" r:id="rId9"/>
    <p:sldId id="496" r:id="rId10"/>
    <p:sldId id="501" r:id="rId11"/>
    <p:sldId id="502" r:id="rId12"/>
    <p:sldId id="503" r:id="rId13"/>
    <p:sldId id="505" r:id="rId14"/>
    <p:sldId id="507" r:id="rId15"/>
    <p:sldId id="495" r:id="rId16"/>
    <p:sldId id="508" r:id="rId17"/>
    <p:sldId id="509" r:id="rId18"/>
    <p:sldId id="510" r:id="rId19"/>
    <p:sldId id="511" r:id="rId20"/>
    <p:sldId id="512" r:id="rId21"/>
    <p:sldId id="485" r:id="rId2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78788" autoAdjust="0"/>
  </p:normalViewPr>
  <p:slideViewPr>
    <p:cSldViewPr>
      <p:cViewPr varScale="1">
        <p:scale>
          <a:sx n="55" d="100"/>
          <a:sy n="55" d="100"/>
        </p:scale>
        <p:origin x="-811"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542"/>
    </p:cViewPr>
  </p:sorterViewPr>
  <p:notesViewPr>
    <p:cSldViewPr>
      <p:cViewPr>
        <p:scale>
          <a:sx n="100" d="100"/>
          <a:sy n="100" d="100"/>
        </p:scale>
        <p:origin x="-202" y="-58"/>
      </p:cViewPr>
      <p:guideLst>
        <p:guide orient="horz" pos="2927"/>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89" tIns="46244" rIns="92489" bIns="46244" numCol="1" anchor="t" anchorCtr="0" compatLnSpc="1">
            <a:prstTxWarp prst="textNoShape">
              <a:avLst/>
            </a:prstTxWarp>
          </a:bodyPr>
          <a:lstStyle>
            <a:lvl1pPr defTabSz="925513">
              <a:defRPr sz="1200"/>
            </a:lvl1pPr>
          </a:lstStyle>
          <a:p>
            <a:pPr>
              <a:defRPr/>
            </a:pPr>
            <a:endParaRPr lang="en-US"/>
          </a:p>
        </p:txBody>
      </p:sp>
      <p:sp>
        <p:nvSpPr>
          <p:cNvPr id="103427"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2489" tIns="46244" rIns="92489" bIns="46244" numCol="1" anchor="t" anchorCtr="0" compatLnSpc="1">
            <a:prstTxWarp prst="textNoShape">
              <a:avLst/>
            </a:prstTxWarp>
          </a:bodyPr>
          <a:lstStyle>
            <a:lvl1pPr algn="r" defTabSz="925513">
              <a:defRPr sz="1200"/>
            </a:lvl1pPr>
          </a:lstStyle>
          <a:p>
            <a:pPr>
              <a:defRPr/>
            </a:pPr>
            <a:endParaRPr lang="en-US"/>
          </a:p>
        </p:txBody>
      </p:sp>
      <p:sp>
        <p:nvSpPr>
          <p:cNvPr id="103428"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2489" tIns="46244" rIns="92489" bIns="46244" numCol="1" anchor="b" anchorCtr="0" compatLnSpc="1">
            <a:prstTxWarp prst="textNoShape">
              <a:avLst/>
            </a:prstTxWarp>
          </a:bodyPr>
          <a:lstStyle>
            <a:lvl1pPr defTabSz="925513">
              <a:defRPr sz="1200"/>
            </a:lvl1pPr>
          </a:lstStyle>
          <a:p>
            <a:pPr>
              <a:defRPr/>
            </a:pPr>
            <a:endParaRPr lang="en-US"/>
          </a:p>
        </p:txBody>
      </p:sp>
      <p:sp>
        <p:nvSpPr>
          <p:cNvPr id="103429"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2489" tIns="46244" rIns="92489" bIns="46244" numCol="1" anchor="b" anchorCtr="0" compatLnSpc="1">
            <a:prstTxWarp prst="textNoShape">
              <a:avLst/>
            </a:prstTxWarp>
          </a:bodyPr>
          <a:lstStyle>
            <a:lvl1pPr algn="r" defTabSz="925513">
              <a:defRPr sz="1200"/>
            </a:lvl1pPr>
          </a:lstStyle>
          <a:p>
            <a:pPr>
              <a:defRPr/>
            </a:pPr>
            <a:fld id="{0279A9EC-7C7F-43FC-BBB6-B647A96449B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89" tIns="46244" rIns="92489" bIns="46244" numCol="1" anchor="t" anchorCtr="0" compatLnSpc="1">
            <a:prstTxWarp prst="textNoShape">
              <a:avLst/>
            </a:prstTxWarp>
          </a:bodyPr>
          <a:lstStyle>
            <a:lvl1pPr defTabSz="925513" eaLnBrk="1" hangingPunct="1">
              <a:defRPr sz="1200"/>
            </a:lvl1pPr>
          </a:lstStyle>
          <a:p>
            <a:pPr>
              <a:defRPr/>
            </a:pPr>
            <a:endParaRPr lang="en-US"/>
          </a:p>
        </p:txBody>
      </p:sp>
      <p:sp>
        <p:nvSpPr>
          <p:cNvPr id="5123"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2489" tIns="46244" rIns="92489" bIns="46244" numCol="1" anchor="t" anchorCtr="0" compatLnSpc="1">
            <a:prstTxWarp prst="textNoShape">
              <a:avLst/>
            </a:prstTxWarp>
          </a:bodyPr>
          <a:lstStyle>
            <a:lvl1pPr algn="r" defTabSz="925513" eaLnBrk="1" hangingPunct="1">
              <a:defRPr sz="1200"/>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35038" y="4416425"/>
            <a:ext cx="5140325" cy="4181475"/>
          </a:xfrm>
          <a:prstGeom prst="rect">
            <a:avLst/>
          </a:prstGeom>
          <a:noFill/>
          <a:ln w="9525">
            <a:noFill/>
            <a:miter lim="800000"/>
            <a:headEnd/>
            <a:tailEnd/>
          </a:ln>
          <a:effectLst/>
        </p:spPr>
        <p:txBody>
          <a:bodyPr vert="horz" wrap="square" lIns="92489" tIns="46244" rIns="92489" bIns="462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2489" tIns="46244" rIns="92489" bIns="46244" numCol="1" anchor="b" anchorCtr="0" compatLnSpc="1">
            <a:prstTxWarp prst="textNoShape">
              <a:avLst/>
            </a:prstTxWarp>
          </a:bodyPr>
          <a:lstStyle>
            <a:lvl1pPr defTabSz="925513" eaLnBrk="1" hangingPunct="1">
              <a:defRPr sz="1200"/>
            </a:lvl1pPr>
          </a:lstStyle>
          <a:p>
            <a:pPr>
              <a:defRPr/>
            </a:pPr>
            <a:endParaRPr lang="en-US"/>
          </a:p>
        </p:txBody>
      </p:sp>
      <p:sp>
        <p:nvSpPr>
          <p:cNvPr id="512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2489" tIns="46244" rIns="92489" bIns="46244" numCol="1" anchor="b" anchorCtr="0" compatLnSpc="1">
            <a:prstTxWarp prst="textNoShape">
              <a:avLst/>
            </a:prstTxWarp>
          </a:bodyPr>
          <a:lstStyle>
            <a:lvl1pPr algn="r" defTabSz="925513" eaLnBrk="1" hangingPunct="1">
              <a:defRPr sz="1200"/>
            </a:lvl1pPr>
          </a:lstStyle>
          <a:p>
            <a:pPr>
              <a:defRPr/>
            </a:pPr>
            <a:fld id="{AD4F61C1-CAD2-4AFD-95DE-79692DB6A56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81C6C2D0-496A-43CD-B67D-85116D47C5FC}" type="slidenum">
              <a:rPr lang="en-US" smtClean="0"/>
              <a:pPr/>
              <a:t>1</a:t>
            </a:fld>
            <a:endParaRPr lang="en-US" smtClean="0"/>
          </a:p>
        </p:txBody>
      </p:sp>
      <p:sp>
        <p:nvSpPr>
          <p:cNvPr id="21507" name="Rectangle 2"/>
          <p:cNvSpPr>
            <a:spLocks noGrp="1" noRot="1" noChangeAspect="1" noChangeArrowheads="1" noTextEdit="1"/>
          </p:cNvSpPr>
          <p:nvPr>
            <p:ph type="sldImg"/>
          </p:nvPr>
        </p:nvSpPr>
        <p:spPr>
          <a:xfrm>
            <a:off x="1193800" y="703263"/>
            <a:ext cx="4630738" cy="3473450"/>
          </a:xfr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z="1400" dirty="0" smtClean="0"/>
          </a:p>
        </p:txBody>
      </p:sp>
      <p:sp>
        <p:nvSpPr>
          <p:cNvPr id="29700" name="Slide Number Placeholder 3"/>
          <p:cNvSpPr>
            <a:spLocks noGrp="1"/>
          </p:cNvSpPr>
          <p:nvPr>
            <p:ph type="sldNum" sz="quarter" idx="5"/>
          </p:nvPr>
        </p:nvSpPr>
        <p:spPr>
          <a:noFill/>
        </p:spPr>
        <p:txBody>
          <a:bodyPr/>
          <a:lstStyle/>
          <a:p>
            <a:fld id="{619855F4-FE1B-4976-8788-AF6AEFDAB66D}"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sz="1400" dirty="0" smtClean="0"/>
          </a:p>
        </p:txBody>
      </p:sp>
      <p:sp>
        <p:nvSpPr>
          <p:cNvPr id="36868" name="Slide Number Placeholder 3"/>
          <p:cNvSpPr>
            <a:spLocks noGrp="1"/>
          </p:cNvSpPr>
          <p:nvPr>
            <p:ph type="sldNum" sz="quarter" idx="5"/>
          </p:nvPr>
        </p:nvSpPr>
        <p:spPr>
          <a:noFill/>
        </p:spPr>
        <p:txBody>
          <a:bodyPr/>
          <a:lstStyle/>
          <a:p>
            <a:fld id="{C56950D8-5AA0-4CA4-AAF8-898CEED87A8A}"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2" name="Slide Number Placeholder 3"/>
          <p:cNvSpPr>
            <a:spLocks noGrp="1"/>
          </p:cNvSpPr>
          <p:nvPr>
            <p:ph type="sldNum" sz="quarter" idx="5"/>
          </p:nvPr>
        </p:nvSpPr>
        <p:spPr>
          <a:noFill/>
        </p:spPr>
        <p:txBody>
          <a:bodyPr/>
          <a:lstStyle/>
          <a:p>
            <a:fld id="{00F61976-91B4-45E1-A3BC-4197B847E626}"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2BDCEC-D4DF-4EC3-9DF0-E66EE5B80B9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4A7677-861E-4198-A09B-FD37FFE911C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C5A11E-4D47-435F-840E-89680A0E5C2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49BA32-C31A-4D8A-8F6D-07B6E2B270B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7E20EE-446E-4139-A5F5-6AE3B349717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15AD0E-0827-4ECB-89CA-11B9D8B31BA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CBE139-0067-461F-B80C-457151497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F6A74BE-A344-4948-8EAA-48425D21E8A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4FDAAE9-1DFD-48DC-9F42-D4FEF295838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F6FA2D4-3A0C-4F2A-93ED-EFF2DB68389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04754DD-963F-4BB0-B70D-C5EA426EAE7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F00831F-ECEF-47A9-8A5B-3CFDAAA571B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C9A146-F350-4C75-9A19-72875C17F5A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0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680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76806"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2D66C39-68AB-4FE8-AFC7-07415BF586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images.google.com/imgres?imgurl=http://www.sibley.org/images/og_baby.jpg&amp;imgrefurl=http://www.sibley.org/ongiving/ongiving.tmpl&amp;h=250&amp;w=165&amp;sz=10&amp;tbnid=WYgHz4P9gI1eNM:&amp;tbnh=106&amp;tbnw=69&amp;hl=en&amp;start=189&amp;prev=/images%3Fq%3Dnew%2Bborn%2Bbaby%26start%3D180%26svnum%3D10%26hl%3Den%26lr%3D%26safe%3Dactive%26sa%3D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5"/>
          <p:cNvSpPr>
            <a:spLocks noGrp="1"/>
          </p:cNvSpPr>
          <p:nvPr>
            <p:ph type="sldNum" sz="quarter" idx="12"/>
          </p:nvPr>
        </p:nvSpPr>
        <p:spPr>
          <a:noFill/>
        </p:spPr>
        <p:txBody>
          <a:bodyPr/>
          <a:lstStyle/>
          <a:p>
            <a:fld id="{255E9644-E1C0-4468-8275-1E48C1CEA1DA}" type="slidenum">
              <a:rPr lang="en-US" smtClean="0"/>
              <a:pPr/>
              <a:t>1</a:t>
            </a:fld>
            <a:endParaRPr lang="en-US" dirty="0" smtClean="0"/>
          </a:p>
        </p:txBody>
      </p:sp>
      <p:sp>
        <p:nvSpPr>
          <p:cNvPr id="2051" name="Rectangle 2"/>
          <p:cNvSpPr>
            <a:spLocks noGrp="1" noChangeArrowheads="1"/>
          </p:cNvSpPr>
          <p:nvPr>
            <p:ph type="ctrTitle"/>
          </p:nvPr>
        </p:nvSpPr>
        <p:spPr>
          <a:xfrm>
            <a:off x="304800" y="1447800"/>
            <a:ext cx="7772400" cy="4724400"/>
          </a:xfrm>
        </p:spPr>
        <p:txBody>
          <a:bodyPr/>
          <a:lstStyle/>
          <a:p>
            <a:r>
              <a:rPr lang="en-US" sz="2800" b="1" dirty="0" smtClean="0">
                <a:latin typeface="Arial Black" pitchFamily="34" charset="0"/>
              </a:rPr>
              <a:t/>
            </a:r>
            <a:br>
              <a:rPr lang="en-US" sz="2800" b="1" dirty="0" smtClean="0">
                <a:latin typeface="Arial Black" pitchFamily="34" charset="0"/>
              </a:rPr>
            </a:br>
            <a:r>
              <a:rPr lang="en-US" sz="2800" b="1" dirty="0" smtClean="0">
                <a:latin typeface="Arial Black" pitchFamily="34" charset="0"/>
              </a:rPr>
              <a:t/>
            </a:r>
            <a:br>
              <a:rPr lang="en-US" sz="2800" b="1" dirty="0" smtClean="0">
                <a:latin typeface="Arial Black" pitchFamily="34" charset="0"/>
              </a:rPr>
            </a:br>
            <a:r>
              <a:rPr lang="en-US" sz="2800" b="1" dirty="0" smtClean="0">
                <a:latin typeface="Arial Black" pitchFamily="34" charset="0"/>
              </a:rPr>
              <a:t/>
            </a:r>
            <a:br>
              <a:rPr lang="en-US" sz="2800" b="1" dirty="0" smtClean="0">
                <a:latin typeface="Arial Black" pitchFamily="34" charset="0"/>
              </a:rPr>
            </a:br>
            <a:r>
              <a:rPr lang="en-US" sz="2800" b="1" dirty="0" smtClean="0">
                <a:latin typeface="Arial Black" pitchFamily="34" charset="0"/>
              </a:rPr>
              <a:t/>
            </a:r>
            <a:br>
              <a:rPr lang="en-US" sz="2800" b="1" dirty="0" smtClean="0">
                <a:latin typeface="Arial Black" pitchFamily="34" charset="0"/>
              </a:rPr>
            </a:br>
            <a:r>
              <a:rPr lang="en-US" sz="2800" b="1" dirty="0" smtClean="0">
                <a:latin typeface="Arial Black" pitchFamily="34" charset="0"/>
              </a:rPr>
              <a:t/>
            </a:r>
            <a:br>
              <a:rPr lang="en-US" sz="2800" b="1" dirty="0" smtClean="0">
                <a:latin typeface="Arial Black" pitchFamily="34" charset="0"/>
              </a:rPr>
            </a:br>
            <a:r>
              <a:rPr lang="en-US" sz="2400" dirty="0" smtClean="0">
                <a:latin typeface="Arial" charset="0"/>
                <a:cs typeface="Arial" charset="0"/>
              </a:rPr>
              <a:t/>
            </a:r>
            <a:br>
              <a:rPr lang="en-US" sz="2400" dirty="0" smtClean="0">
                <a:latin typeface="Arial" charset="0"/>
                <a:cs typeface="Arial" charset="0"/>
              </a:rPr>
            </a:br>
            <a:r>
              <a:rPr lang="en-US" sz="3200" b="1" dirty="0" smtClean="0"/>
              <a:t>Overview of Never Events and Hospital Acquired Conditions in </a:t>
            </a:r>
            <a:br>
              <a:rPr lang="en-US" sz="3200" b="1" dirty="0" smtClean="0"/>
            </a:br>
            <a:r>
              <a:rPr lang="en-US" sz="3200" b="1" dirty="0" smtClean="0"/>
              <a:t>Medicare and Medicaid</a:t>
            </a:r>
            <a:r>
              <a:rPr lang="en-US" sz="2400" dirty="0" smtClean="0"/>
              <a:t/>
            </a:r>
            <a:br>
              <a:rPr lang="en-US" sz="2400" dirty="0" smtClean="0"/>
            </a:br>
            <a:r>
              <a:rPr lang="en-US" sz="2400" dirty="0" smtClean="0"/>
              <a:t/>
            </a:r>
            <a:br>
              <a:rPr lang="en-US" sz="2400" dirty="0" smtClean="0"/>
            </a:br>
            <a:r>
              <a:rPr lang="en-US" sz="2000" i="1" dirty="0" smtClean="0"/>
              <a:t>Barbara Dailey, Director</a:t>
            </a:r>
            <a:br>
              <a:rPr lang="en-US" sz="2000" i="1" dirty="0" smtClean="0"/>
            </a:br>
            <a:r>
              <a:rPr lang="en-US" sz="2000" i="1" dirty="0" smtClean="0"/>
              <a:t>Division of Quality, Evaluation, and Health Outcomes</a:t>
            </a:r>
            <a:br>
              <a:rPr lang="en-US" sz="2000" i="1" dirty="0" smtClean="0"/>
            </a:br>
            <a:r>
              <a:rPr lang="en-US" sz="2000" i="1" dirty="0" smtClean="0"/>
              <a:t>Family and Children’s Health Programs</a:t>
            </a:r>
            <a:br>
              <a:rPr lang="en-US" sz="2000" i="1" dirty="0" smtClean="0"/>
            </a:br>
            <a:r>
              <a:rPr lang="en-US" sz="2000" i="1" dirty="0" smtClean="0"/>
              <a:t>Centers for Medicare &amp; Medicaid Services</a:t>
            </a:r>
            <a:r>
              <a:rPr lang="en-US" sz="1800" i="1" dirty="0" smtClean="0"/>
              <a:t/>
            </a:r>
            <a:br>
              <a:rPr lang="en-US" sz="1800" i="1" dirty="0" smtClean="0"/>
            </a:br>
            <a:r>
              <a:rPr lang="en-US" sz="1800" i="1" dirty="0" smtClean="0"/>
              <a:t/>
            </a:r>
            <a:br>
              <a:rPr lang="en-US" sz="1800" i="1" dirty="0" smtClean="0"/>
            </a:br>
            <a:r>
              <a:rPr lang="en-US" sz="2000" dirty="0" smtClean="0"/>
              <a:t/>
            </a:r>
            <a:br>
              <a:rPr lang="en-US" sz="2000" dirty="0" smtClean="0"/>
            </a:br>
            <a:r>
              <a:rPr lang="en-US" sz="2000" b="1" dirty="0" smtClean="0"/>
              <a:t>Maryland Association for Healthcare Quality</a:t>
            </a:r>
            <a:r>
              <a:rPr lang="en-US" sz="2000" dirty="0" smtClean="0"/>
              <a:t/>
            </a:r>
            <a:br>
              <a:rPr lang="en-US" sz="2000" dirty="0" smtClean="0"/>
            </a:br>
            <a:r>
              <a:rPr lang="en-US" sz="2000" dirty="0" smtClean="0"/>
              <a:t>October </a:t>
            </a:r>
            <a:r>
              <a:rPr lang="en-US" sz="2000" dirty="0" smtClean="0"/>
              <a:t>29, 2009</a:t>
            </a:r>
            <a:br>
              <a:rPr lang="en-US" sz="2000" dirty="0" smtClean="0"/>
            </a:br>
            <a:r>
              <a:rPr lang="en-US" sz="4000" dirty="0" smtClean="0"/>
              <a:t/>
            </a:r>
            <a:br>
              <a:rPr lang="en-US" sz="4000" dirty="0" smtClean="0"/>
            </a:br>
            <a:r>
              <a:rPr lang="en-US" sz="4000" dirty="0" smtClean="0"/>
              <a:t> </a:t>
            </a:r>
            <a:br>
              <a:rPr lang="en-US" sz="4000" dirty="0" smtClean="0"/>
            </a:br>
            <a:r>
              <a:rPr lang="en-US" sz="4000" b="1" dirty="0" smtClean="0">
                <a:latin typeface="Arial" charset="0"/>
              </a:rPr>
              <a:t/>
            </a:r>
            <a:br>
              <a:rPr lang="en-US" sz="4000" b="1" dirty="0" smtClean="0">
                <a:latin typeface="Arial" charset="0"/>
              </a:rPr>
            </a:br>
            <a:r>
              <a:rPr lang="en-US" sz="3200" b="1" dirty="0" smtClean="0">
                <a:latin typeface="Arial" charset="0"/>
              </a:rPr>
              <a:t/>
            </a:r>
            <a:br>
              <a:rPr lang="en-US" sz="3200" b="1" dirty="0" smtClean="0">
                <a:latin typeface="Arial" charset="0"/>
              </a:rPr>
            </a:br>
            <a:endParaRPr lang="en-US" sz="3200" b="1" dirty="0" smtClean="0">
              <a:latin typeface="Arial" charset="0"/>
            </a:endParaRPr>
          </a:p>
        </p:txBody>
      </p:sp>
    </p:spTree>
  </p:cSld>
  <p:clrMapOvr>
    <a:masterClrMapping/>
  </p:clrMapOvr>
  <p:transition advTm="16583"/>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295400"/>
            <a:ext cx="7924800" cy="609600"/>
          </a:xfrm>
        </p:spPr>
        <p:txBody>
          <a:bodyPr/>
          <a:lstStyle/>
          <a:p>
            <a:r>
              <a:rPr lang="en-US" sz="4200" b="1" dirty="0" smtClean="0"/>
              <a:t>Medicare – Next Steps</a:t>
            </a:r>
          </a:p>
        </p:txBody>
      </p:sp>
      <p:sp>
        <p:nvSpPr>
          <p:cNvPr id="5123" name="Content Placeholder 2"/>
          <p:cNvSpPr>
            <a:spLocks noGrp="1"/>
          </p:cNvSpPr>
          <p:nvPr>
            <p:ph idx="1"/>
          </p:nvPr>
        </p:nvSpPr>
        <p:spPr>
          <a:xfrm>
            <a:off x="685800" y="2133600"/>
            <a:ext cx="7162800" cy="4114800"/>
          </a:xfrm>
        </p:spPr>
        <p:txBody>
          <a:bodyPr/>
          <a:lstStyle/>
          <a:p>
            <a:pPr>
              <a:buNone/>
            </a:pPr>
            <a:r>
              <a:rPr lang="en-US" sz="2800" dirty="0" smtClean="0"/>
              <a:t>	</a:t>
            </a:r>
            <a:r>
              <a:rPr lang="en-US" sz="2400" dirty="0" smtClean="0"/>
              <a:t>On July 31, 2008, the Medicare Inpatient Prospective Payment System (IPPS) </a:t>
            </a:r>
            <a:r>
              <a:rPr lang="en-US" sz="2400" dirty="0" smtClean="0"/>
              <a:t>2009 </a:t>
            </a:r>
            <a:r>
              <a:rPr lang="en-US" sz="2400" dirty="0" smtClean="0"/>
              <a:t>Final Rule was published to update payment policies and rates for more than 3,500 hospitals that were paid under Medicare’s diagnosis related group (DRG) payment </a:t>
            </a:r>
            <a:r>
              <a:rPr lang="en-US" sz="2400" dirty="0" smtClean="0"/>
              <a:t>system.  </a:t>
            </a:r>
          </a:p>
          <a:p>
            <a:pPr>
              <a:buNone/>
            </a:pPr>
            <a:endParaRPr lang="en-US" sz="800" dirty="0" smtClean="0"/>
          </a:p>
          <a:p>
            <a:pPr>
              <a:buNone/>
            </a:pPr>
            <a:r>
              <a:rPr lang="en-US" sz="2400" dirty="0" smtClean="0"/>
              <a:t>	</a:t>
            </a:r>
            <a:r>
              <a:rPr lang="en-US" sz="2400" dirty="0" smtClean="0"/>
              <a:t>This approach was designed </a:t>
            </a:r>
            <a:r>
              <a:rPr lang="en-US" sz="2400" dirty="0" smtClean="0"/>
              <a:t>to promote the Administration’s goal of transforming Medicare to a prudent purchaser of health care services, paying for quality of services, not just quantity. </a:t>
            </a:r>
          </a:p>
          <a:p>
            <a:pPr>
              <a:buNone/>
            </a:pPr>
            <a:r>
              <a:rPr lang="en-US" sz="2400" dirty="0" smtClean="0"/>
              <a:t> </a:t>
            </a:r>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10</a:t>
            </a:fld>
            <a:endParaRPr lang="en-US" smtClean="0"/>
          </a:p>
        </p:txBody>
      </p:sp>
    </p:spTree>
  </p:cSld>
  <p:clrMapOvr>
    <a:masterClrMapping/>
  </p:clrMapOvr>
  <p:transition advTm="76784"/>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990600"/>
            <a:ext cx="7924800" cy="914400"/>
          </a:xfrm>
        </p:spPr>
        <p:txBody>
          <a:bodyPr/>
          <a:lstStyle/>
          <a:p>
            <a:r>
              <a:rPr lang="en-US" sz="4200" b="1" dirty="0" smtClean="0"/>
              <a:t>Hospital Acquired Conditions</a:t>
            </a:r>
          </a:p>
        </p:txBody>
      </p:sp>
      <p:sp>
        <p:nvSpPr>
          <p:cNvPr id="5123" name="Content Placeholder 2"/>
          <p:cNvSpPr>
            <a:spLocks noGrp="1"/>
          </p:cNvSpPr>
          <p:nvPr>
            <p:ph idx="1"/>
          </p:nvPr>
        </p:nvSpPr>
        <p:spPr>
          <a:xfrm>
            <a:off x="685800" y="2057400"/>
            <a:ext cx="6858000" cy="4419600"/>
          </a:xfrm>
        </p:spPr>
        <p:txBody>
          <a:bodyPr/>
          <a:lstStyle/>
          <a:p>
            <a:pPr>
              <a:buNone/>
            </a:pPr>
            <a:r>
              <a:rPr lang="en-US" dirty="0" smtClean="0"/>
              <a:t>	</a:t>
            </a:r>
            <a:r>
              <a:rPr lang="en-US" dirty="0" smtClean="0"/>
              <a:t>Under that Rule, </a:t>
            </a:r>
            <a:r>
              <a:rPr lang="en-US" sz="2800" dirty="0" smtClean="0"/>
              <a:t>CMS now included </a:t>
            </a:r>
            <a:r>
              <a:rPr lang="en-US" sz="2800" dirty="0" smtClean="0"/>
              <a:t>10 categories of conditions that were selected for the Hospital Acquired Conditions payment provision:</a:t>
            </a:r>
          </a:p>
          <a:p>
            <a:pPr>
              <a:buNone/>
            </a:pPr>
            <a:endParaRPr lang="en-US" sz="800" dirty="0" smtClean="0"/>
          </a:p>
          <a:p>
            <a:pPr lvl="1"/>
            <a:r>
              <a:rPr lang="en-US" sz="2400" dirty="0" smtClean="0"/>
              <a:t>Foreign Object Retained After Surgery, </a:t>
            </a:r>
          </a:p>
          <a:p>
            <a:pPr lvl="1"/>
            <a:r>
              <a:rPr lang="en-US" sz="2400" dirty="0" smtClean="0"/>
              <a:t>Air Embolism,</a:t>
            </a:r>
          </a:p>
          <a:p>
            <a:pPr lvl="1"/>
            <a:r>
              <a:rPr lang="en-US" sz="2400" dirty="0" smtClean="0"/>
              <a:t>Blood Incompatibility, </a:t>
            </a:r>
          </a:p>
          <a:p>
            <a:pPr lvl="1"/>
            <a:r>
              <a:rPr lang="en-US" sz="2400" dirty="0" smtClean="0"/>
              <a:t>Stage III and IV Pressure Ulcers, </a:t>
            </a:r>
          </a:p>
          <a:p>
            <a:pPr lvl="1"/>
            <a:r>
              <a:rPr lang="en-US" sz="2400" dirty="0" smtClean="0"/>
              <a:t>Falls and Trauma,</a:t>
            </a:r>
          </a:p>
          <a:p>
            <a:pPr lvl="1">
              <a:buNone/>
            </a:pPr>
            <a:endParaRPr lang="en-US" sz="2400" dirty="0" smtClean="0"/>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11</a:t>
            </a:fld>
            <a:endParaRPr lang="en-US" smtClean="0"/>
          </a:p>
        </p:txBody>
      </p:sp>
    </p:spTree>
  </p:cSld>
  <p:clrMapOvr>
    <a:masterClrMapping/>
  </p:clrMapOvr>
  <p:transition advTm="76784"/>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066800"/>
            <a:ext cx="7924800" cy="838200"/>
          </a:xfrm>
        </p:spPr>
        <p:txBody>
          <a:bodyPr/>
          <a:lstStyle/>
          <a:p>
            <a:r>
              <a:rPr lang="en-US" sz="4200" b="1" dirty="0" smtClean="0"/>
              <a:t>Hospital Acquired Conditions</a:t>
            </a:r>
          </a:p>
        </p:txBody>
      </p:sp>
      <p:sp>
        <p:nvSpPr>
          <p:cNvPr id="5123" name="Content Placeholder 2"/>
          <p:cNvSpPr>
            <a:spLocks noGrp="1"/>
          </p:cNvSpPr>
          <p:nvPr>
            <p:ph idx="1"/>
          </p:nvPr>
        </p:nvSpPr>
        <p:spPr>
          <a:xfrm>
            <a:off x="685800" y="2057400"/>
            <a:ext cx="7391400" cy="4419600"/>
          </a:xfrm>
        </p:spPr>
        <p:txBody>
          <a:bodyPr/>
          <a:lstStyle/>
          <a:p>
            <a:pPr>
              <a:buNone/>
            </a:pPr>
            <a:r>
              <a:rPr lang="en-US" sz="2800" dirty="0" smtClean="0"/>
              <a:t>continued:</a:t>
            </a:r>
          </a:p>
          <a:p>
            <a:pPr>
              <a:buNone/>
            </a:pPr>
            <a:endParaRPr lang="en-US" sz="800" dirty="0" smtClean="0"/>
          </a:p>
          <a:p>
            <a:pPr lvl="1"/>
            <a:r>
              <a:rPr lang="en-US" sz="2400" dirty="0" smtClean="0"/>
              <a:t>Manifestations of Poor </a:t>
            </a:r>
            <a:r>
              <a:rPr lang="en-US" sz="2400" dirty="0" err="1" smtClean="0"/>
              <a:t>Glycemic</a:t>
            </a:r>
            <a:r>
              <a:rPr lang="en-US" sz="2400" dirty="0" smtClean="0"/>
              <a:t> Control,</a:t>
            </a:r>
          </a:p>
          <a:p>
            <a:pPr lvl="1"/>
            <a:r>
              <a:rPr lang="en-US" sz="2400" dirty="0" smtClean="0"/>
              <a:t>Catheter-Associated Urinary Tract Infection (UTI), </a:t>
            </a:r>
          </a:p>
          <a:p>
            <a:pPr lvl="1"/>
            <a:r>
              <a:rPr lang="en-US" sz="2400" dirty="0" smtClean="0"/>
              <a:t>Vascular Catheter-Associated Infection, </a:t>
            </a:r>
          </a:p>
          <a:p>
            <a:pPr lvl="1"/>
            <a:r>
              <a:rPr lang="en-US" sz="2400" dirty="0" smtClean="0"/>
              <a:t>Surgical Site Infection following selected procedures, and</a:t>
            </a:r>
          </a:p>
          <a:p>
            <a:pPr lvl="1"/>
            <a:r>
              <a:rPr lang="en-US" sz="2400" dirty="0" smtClean="0"/>
              <a:t>Deep Vein Thrombosis (DVT)/Pulmonary Embolism (PE) following Total Knee Replacement and Hip Replacement</a:t>
            </a:r>
          </a:p>
          <a:p>
            <a:pPr lvl="1"/>
            <a:endParaRPr lang="en-US" sz="2400" dirty="0" smtClean="0"/>
          </a:p>
          <a:p>
            <a:pPr lvl="1">
              <a:buNone/>
            </a:pPr>
            <a:endParaRPr lang="en-US" sz="2400" dirty="0" smtClean="0"/>
          </a:p>
          <a:p>
            <a:pPr lvl="1"/>
            <a:endParaRPr lang="en-US" sz="2400" dirty="0" smtClean="0"/>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12</a:t>
            </a:fld>
            <a:endParaRPr lang="en-US" dirty="0" smtClean="0"/>
          </a:p>
        </p:txBody>
      </p:sp>
    </p:spTree>
  </p:cSld>
  <p:clrMapOvr>
    <a:masterClrMapping/>
  </p:clrMapOvr>
  <p:transition advTm="76784"/>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295400"/>
            <a:ext cx="7924800" cy="609600"/>
          </a:xfrm>
        </p:spPr>
        <p:txBody>
          <a:bodyPr/>
          <a:lstStyle/>
          <a:p>
            <a:r>
              <a:rPr lang="en-US" sz="4200" b="1" dirty="0" smtClean="0"/>
              <a:t>Medicaid – Next Steps</a:t>
            </a:r>
          </a:p>
        </p:txBody>
      </p:sp>
      <p:sp>
        <p:nvSpPr>
          <p:cNvPr id="5123" name="Content Placeholder 2"/>
          <p:cNvSpPr>
            <a:spLocks noGrp="1"/>
          </p:cNvSpPr>
          <p:nvPr>
            <p:ph idx="1"/>
          </p:nvPr>
        </p:nvSpPr>
        <p:spPr>
          <a:xfrm>
            <a:off x="685800" y="2438400"/>
            <a:ext cx="7162800" cy="3810000"/>
          </a:xfrm>
        </p:spPr>
        <p:txBody>
          <a:bodyPr/>
          <a:lstStyle/>
          <a:p>
            <a:pPr>
              <a:buNone/>
            </a:pPr>
            <a:r>
              <a:rPr lang="en-US" sz="2800" dirty="0" smtClean="0"/>
              <a:t>	Also on July 31, 2008, CMS released a Medicaid State Medical Director Letter (SMDL #08-004) to provide guidance on State Medicaid payment policies related to the Medicare program.</a:t>
            </a:r>
          </a:p>
          <a:p>
            <a:pPr>
              <a:buNone/>
            </a:pPr>
            <a:endParaRPr lang="en-US" sz="2400" dirty="0" smtClean="0"/>
          </a:p>
          <a:p>
            <a:pPr>
              <a:buNone/>
            </a:pPr>
            <a:r>
              <a:rPr lang="en-US" sz="2400" dirty="0" smtClean="0"/>
              <a:t>	</a:t>
            </a:r>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13</a:t>
            </a:fld>
            <a:endParaRPr lang="en-US" smtClean="0"/>
          </a:p>
        </p:txBody>
      </p:sp>
    </p:spTree>
  </p:cSld>
  <p:clrMapOvr>
    <a:masterClrMapping/>
  </p:clrMapOvr>
  <p:transition advTm="76784"/>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295400"/>
            <a:ext cx="7924800" cy="609600"/>
          </a:xfrm>
        </p:spPr>
        <p:txBody>
          <a:bodyPr/>
          <a:lstStyle/>
          <a:p>
            <a:r>
              <a:rPr lang="en-US" sz="4200" b="1" dirty="0" smtClean="0"/>
              <a:t>Medicaid – Next Steps</a:t>
            </a:r>
          </a:p>
        </p:txBody>
      </p:sp>
      <p:sp>
        <p:nvSpPr>
          <p:cNvPr id="5123" name="Content Placeholder 2"/>
          <p:cNvSpPr>
            <a:spLocks noGrp="1"/>
          </p:cNvSpPr>
          <p:nvPr>
            <p:ph idx="1"/>
          </p:nvPr>
        </p:nvSpPr>
        <p:spPr>
          <a:xfrm>
            <a:off x="685800" y="2133600"/>
            <a:ext cx="7162800" cy="4114800"/>
          </a:xfrm>
        </p:spPr>
        <p:txBody>
          <a:bodyPr/>
          <a:lstStyle/>
          <a:p>
            <a:pPr>
              <a:buNone/>
            </a:pPr>
            <a:r>
              <a:rPr lang="en-US" sz="2800" dirty="0" smtClean="0"/>
              <a:t>	</a:t>
            </a:r>
            <a:r>
              <a:rPr lang="en-US" sz="2800" dirty="0" smtClean="0"/>
              <a:t>The State Medicaid Director Letter:</a:t>
            </a:r>
          </a:p>
          <a:p>
            <a:pPr lvl="1" eaLnBrk="1" hangingPunct="1"/>
            <a:r>
              <a:rPr lang="en-US" sz="2400" dirty="0" smtClean="0"/>
              <a:t>Encouraged </a:t>
            </a:r>
            <a:r>
              <a:rPr lang="en-US" sz="2400" dirty="0" smtClean="0"/>
              <a:t>States to adopt nonpayment policies to coordinate with </a:t>
            </a:r>
            <a:r>
              <a:rPr lang="en-US" sz="2400" dirty="0" smtClean="0"/>
              <a:t>the Medicare </a:t>
            </a:r>
            <a:r>
              <a:rPr lang="en-US" sz="2400" dirty="0" smtClean="0"/>
              <a:t>Rule</a:t>
            </a:r>
          </a:p>
          <a:p>
            <a:pPr lvl="1" eaLnBrk="1" hangingPunct="1"/>
            <a:r>
              <a:rPr lang="en-US" sz="2400" dirty="0" smtClean="0"/>
              <a:t>Did NOT provide a “blanket</a:t>
            </a:r>
            <a:r>
              <a:rPr lang="en-US" sz="2400" dirty="0" smtClean="0"/>
              <a:t>” Medicaid policy</a:t>
            </a:r>
          </a:p>
          <a:p>
            <a:pPr lvl="1" eaLnBrk="1" hangingPunct="1"/>
            <a:r>
              <a:rPr lang="en-US" sz="2400" dirty="0" smtClean="0"/>
              <a:t>Did list the </a:t>
            </a:r>
            <a:r>
              <a:rPr lang="en-US" sz="2400" dirty="0" smtClean="0"/>
              <a:t>HAC/Never Events</a:t>
            </a:r>
          </a:p>
          <a:p>
            <a:pPr lvl="1" eaLnBrk="1" hangingPunct="1"/>
            <a:r>
              <a:rPr lang="en-US" sz="2400" dirty="0" smtClean="0"/>
              <a:t>Provided guidance for States to amend/update State Medicaid Plans to include how the State would limit payment for these events, especially to prevent providers from billing Medicaid as a secondary payer (to Medicare for dual-eligible)</a:t>
            </a:r>
            <a:endParaRPr lang="en-US" sz="2400" dirty="0" smtClean="0"/>
          </a:p>
          <a:p>
            <a:pPr>
              <a:buNone/>
            </a:pPr>
            <a:endParaRPr lang="en-US" sz="2400" dirty="0" smtClean="0"/>
          </a:p>
          <a:p>
            <a:pPr>
              <a:buNone/>
            </a:pPr>
            <a:endParaRPr lang="en-US" sz="2400" dirty="0" smtClean="0"/>
          </a:p>
          <a:p>
            <a:pPr>
              <a:buNone/>
            </a:pPr>
            <a:r>
              <a:rPr lang="en-US" sz="2400" dirty="0" smtClean="0"/>
              <a:t>	</a:t>
            </a:r>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14</a:t>
            </a:fld>
            <a:endParaRPr lang="en-US" smtClean="0"/>
          </a:p>
        </p:txBody>
      </p:sp>
    </p:spTree>
  </p:cSld>
  <p:clrMapOvr>
    <a:masterClrMapping/>
  </p:clrMapOvr>
  <p:transition advTm="76784"/>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09800"/>
            <a:ext cx="6629400" cy="3886200"/>
          </a:xfrm>
        </p:spPr>
        <p:txBody>
          <a:bodyPr/>
          <a:lstStyle/>
          <a:p>
            <a:pPr>
              <a:buNone/>
            </a:pPr>
            <a:r>
              <a:rPr lang="en-US" dirty="0" smtClean="0"/>
              <a:t>	</a:t>
            </a:r>
            <a:r>
              <a:rPr lang="en-US" sz="2800" dirty="0" smtClean="0"/>
              <a:t>In response to that </a:t>
            </a:r>
            <a:r>
              <a:rPr lang="en-US" sz="2800" dirty="0" smtClean="0"/>
              <a:t>guidance, </a:t>
            </a:r>
            <a:r>
              <a:rPr lang="en-US" sz="2800" dirty="0" smtClean="0"/>
              <a:t>and a published list of nationally recognized never events by the National Quality Forum, some States </a:t>
            </a:r>
            <a:r>
              <a:rPr lang="en-US" sz="2800" dirty="0" smtClean="0"/>
              <a:t>began to </a:t>
            </a:r>
            <a:r>
              <a:rPr lang="en-US" sz="2800" dirty="0" smtClean="0"/>
              <a:t>initiate or </a:t>
            </a:r>
            <a:r>
              <a:rPr lang="en-US" sz="2800" dirty="0" smtClean="0"/>
              <a:t>pass </a:t>
            </a:r>
            <a:r>
              <a:rPr lang="en-US" sz="2800" dirty="0" smtClean="0"/>
              <a:t>legislation to address Never Events and Hospital Acquired conditions specific to their State Medicaid programs. </a:t>
            </a:r>
            <a:endParaRPr lang="en-US" sz="2800" dirty="0"/>
          </a:p>
        </p:txBody>
      </p:sp>
      <p:sp>
        <p:nvSpPr>
          <p:cNvPr id="4" name="Slide Number Placeholder 3"/>
          <p:cNvSpPr>
            <a:spLocks noGrp="1"/>
          </p:cNvSpPr>
          <p:nvPr>
            <p:ph type="sldNum" sz="quarter" idx="12"/>
          </p:nvPr>
        </p:nvSpPr>
        <p:spPr/>
        <p:txBody>
          <a:bodyPr/>
          <a:lstStyle/>
          <a:p>
            <a:pPr>
              <a:defRPr/>
            </a:pPr>
            <a:fld id="{1615AD0E-0827-4ECB-89CA-11B9D8B31BA8}" type="slidenum">
              <a:rPr lang="en-US" smtClean="0"/>
              <a:pPr>
                <a:defRPr/>
              </a:pPr>
              <a:t>15</a:t>
            </a:fld>
            <a:endParaRPr lang="en-US"/>
          </a:p>
        </p:txBody>
      </p:sp>
      <p:sp>
        <p:nvSpPr>
          <p:cNvPr id="5" name="Title 1"/>
          <p:cNvSpPr>
            <a:spLocks noGrp="1"/>
          </p:cNvSpPr>
          <p:nvPr>
            <p:ph type="title"/>
          </p:nvPr>
        </p:nvSpPr>
        <p:spPr>
          <a:xfrm>
            <a:off x="0" y="1295400"/>
            <a:ext cx="7924800" cy="609600"/>
          </a:xfrm>
        </p:spPr>
        <p:txBody>
          <a:bodyPr/>
          <a:lstStyle/>
          <a:p>
            <a:r>
              <a:rPr lang="en-US" sz="4200" b="1" dirty="0" smtClean="0"/>
              <a:t>STATE Medicaid Initiatives</a:t>
            </a:r>
            <a:endParaRPr lang="en-US" sz="4200"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09800"/>
            <a:ext cx="6629400" cy="3886200"/>
          </a:xfrm>
        </p:spPr>
        <p:txBody>
          <a:bodyPr/>
          <a:lstStyle/>
          <a:p>
            <a:pPr>
              <a:buNone/>
            </a:pPr>
            <a:r>
              <a:rPr lang="en-US" dirty="0" smtClean="0"/>
              <a:t>	</a:t>
            </a:r>
            <a:r>
              <a:rPr lang="en-US" sz="2800" dirty="0" smtClean="0"/>
              <a:t>As of July, 2009, the following six States have explicitly addressed Never Events in their State Medicaid Plan:   NE </a:t>
            </a:r>
            <a:r>
              <a:rPr lang="en-US" sz="1800" dirty="0" smtClean="0"/>
              <a:t>(12/08),                 </a:t>
            </a:r>
            <a:r>
              <a:rPr lang="en-US" sz="2800" dirty="0" smtClean="0"/>
              <a:t>KS </a:t>
            </a:r>
            <a:r>
              <a:rPr lang="en-US" sz="1800" dirty="0" smtClean="0"/>
              <a:t>(01/09)</a:t>
            </a:r>
            <a:r>
              <a:rPr lang="en-US" sz="1800" dirty="0" smtClean="0"/>
              <a:t>,   </a:t>
            </a:r>
            <a:r>
              <a:rPr lang="en-US" sz="2800" dirty="0" smtClean="0"/>
              <a:t>UT </a:t>
            </a:r>
            <a:r>
              <a:rPr lang="en-US" sz="1800" dirty="0" smtClean="0"/>
              <a:t>(03/09),   </a:t>
            </a:r>
            <a:r>
              <a:rPr lang="en-US" sz="2800" dirty="0" smtClean="0"/>
              <a:t>NJ </a:t>
            </a:r>
            <a:r>
              <a:rPr lang="en-US" sz="1800" dirty="0" smtClean="0"/>
              <a:t>(05/09)</a:t>
            </a:r>
            <a:r>
              <a:rPr lang="en-US" sz="2800" dirty="0" smtClean="0"/>
              <a:t>,   WI </a:t>
            </a:r>
            <a:r>
              <a:rPr lang="en-US" sz="1800" dirty="0" smtClean="0"/>
              <a:t>(06/09)</a:t>
            </a:r>
            <a:r>
              <a:rPr lang="en-US" sz="2800" dirty="0" smtClean="0"/>
              <a:t>, and  IN </a:t>
            </a:r>
            <a:r>
              <a:rPr lang="en-US" sz="1800" dirty="0" smtClean="0"/>
              <a:t>(06/09).</a:t>
            </a:r>
          </a:p>
          <a:p>
            <a:pPr>
              <a:buNone/>
            </a:pPr>
            <a:endParaRPr lang="en-US" sz="800" dirty="0" smtClean="0"/>
          </a:p>
          <a:p>
            <a:pPr>
              <a:buNone/>
            </a:pPr>
            <a:endParaRPr lang="en-US" sz="800" dirty="0" smtClean="0"/>
          </a:p>
          <a:p>
            <a:pPr>
              <a:buNone/>
            </a:pPr>
            <a:r>
              <a:rPr lang="en-US" sz="2400" dirty="0" smtClean="0"/>
              <a:t>	At least five other states have State Plan amendment requests under CMS review to address Never Events.</a:t>
            </a:r>
          </a:p>
        </p:txBody>
      </p:sp>
      <p:sp>
        <p:nvSpPr>
          <p:cNvPr id="4" name="Slide Number Placeholder 3"/>
          <p:cNvSpPr>
            <a:spLocks noGrp="1"/>
          </p:cNvSpPr>
          <p:nvPr>
            <p:ph type="sldNum" sz="quarter" idx="12"/>
          </p:nvPr>
        </p:nvSpPr>
        <p:spPr/>
        <p:txBody>
          <a:bodyPr/>
          <a:lstStyle/>
          <a:p>
            <a:pPr>
              <a:defRPr/>
            </a:pPr>
            <a:fld id="{1615AD0E-0827-4ECB-89CA-11B9D8B31BA8}" type="slidenum">
              <a:rPr lang="en-US" smtClean="0"/>
              <a:pPr>
                <a:defRPr/>
              </a:pPr>
              <a:t>16</a:t>
            </a:fld>
            <a:endParaRPr lang="en-US"/>
          </a:p>
        </p:txBody>
      </p:sp>
      <p:sp>
        <p:nvSpPr>
          <p:cNvPr id="5" name="Title 1"/>
          <p:cNvSpPr>
            <a:spLocks noGrp="1"/>
          </p:cNvSpPr>
          <p:nvPr>
            <p:ph type="title"/>
          </p:nvPr>
        </p:nvSpPr>
        <p:spPr>
          <a:xfrm>
            <a:off x="0" y="1295400"/>
            <a:ext cx="7924800" cy="609600"/>
          </a:xfrm>
        </p:spPr>
        <p:txBody>
          <a:bodyPr/>
          <a:lstStyle/>
          <a:p>
            <a:r>
              <a:rPr lang="en-US" sz="4200" b="1" dirty="0" smtClean="0"/>
              <a:t>State Medicaid Initiatives</a:t>
            </a:r>
            <a:endParaRPr lang="en-US" sz="4200"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514600"/>
            <a:ext cx="6629400" cy="3581400"/>
          </a:xfrm>
        </p:spPr>
        <p:txBody>
          <a:bodyPr/>
          <a:lstStyle/>
          <a:p>
            <a:pPr>
              <a:buNone/>
            </a:pPr>
            <a:r>
              <a:rPr lang="en-US" dirty="0" smtClean="0"/>
              <a:t>	</a:t>
            </a:r>
            <a:r>
              <a:rPr lang="en-US" sz="2800" dirty="0" smtClean="0"/>
              <a:t>In December 2008, the Office of the Inspector General released the first set of three reports on “Adverse Events”, expanding on the Congressional mandate to study “Never Events”</a:t>
            </a:r>
            <a:endParaRPr lang="en-US" sz="2800" dirty="0"/>
          </a:p>
        </p:txBody>
      </p:sp>
      <p:sp>
        <p:nvSpPr>
          <p:cNvPr id="4" name="Slide Number Placeholder 3"/>
          <p:cNvSpPr>
            <a:spLocks noGrp="1"/>
          </p:cNvSpPr>
          <p:nvPr>
            <p:ph type="sldNum" sz="quarter" idx="12"/>
          </p:nvPr>
        </p:nvSpPr>
        <p:spPr/>
        <p:txBody>
          <a:bodyPr/>
          <a:lstStyle/>
          <a:p>
            <a:pPr>
              <a:defRPr/>
            </a:pPr>
            <a:fld id="{1615AD0E-0827-4ECB-89CA-11B9D8B31BA8}" type="slidenum">
              <a:rPr lang="en-US" smtClean="0"/>
              <a:pPr>
                <a:defRPr/>
              </a:pPr>
              <a:t>17</a:t>
            </a:fld>
            <a:endParaRPr lang="en-US"/>
          </a:p>
        </p:txBody>
      </p:sp>
      <p:sp>
        <p:nvSpPr>
          <p:cNvPr id="5" name="Title 1"/>
          <p:cNvSpPr>
            <a:spLocks noGrp="1"/>
          </p:cNvSpPr>
          <p:nvPr>
            <p:ph type="title"/>
          </p:nvPr>
        </p:nvSpPr>
        <p:spPr>
          <a:xfrm>
            <a:off x="0" y="1295400"/>
            <a:ext cx="7924800" cy="609600"/>
          </a:xfrm>
        </p:spPr>
        <p:txBody>
          <a:bodyPr/>
          <a:lstStyle/>
          <a:p>
            <a:r>
              <a:rPr lang="en-US" sz="4200" b="1" dirty="0" smtClean="0"/>
              <a:t>Office of Inspector General</a:t>
            </a:r>
            <a:endParaRPr lang="en-US" sz="42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81200"/>
            <a:ext cx="6629400" cy="4267200"/>
          </a:xfrm>
        </p:spPr>
        <p:txBody>
          <a:bodyPr/>
          <a:lstStyle/>
          <a:p>
            <a:r>
              <a:rPr lang="en-US" sz="2800" dirty="0" smtClean="0"/>
              <a:t>Adverse Events in Hospitals: Overview of Key Issues </a:t>
            </a:r>
            <a:r>
              <a:rPr lang="en-US" sz="1800" b="1" i="1" dirty="0" smtClean="0"/>
              <a:t>oig</a:t>
            </a:r>
            <a:r>
              <a:rPr lang="en-US" sz="1800" i="1" dirty="0" smtClean="0"/>
              <a:t>.hhs.gov/</a:t>
            </a:r>
            <a:r>
              <a:rPr lang="en-US" sz="1800" i="1" dirty="0" err="1" smtClean="0"/>
              <a:t>oei</a:t>
            </a:r>
            <a:r>
              <a:rPr lang="en-US" sz="1800" i="1" dirty="0" smtClean="0"/>
              <a:t>/</a:t>
            </a:r>
            <a:r>
              <a:rPr lang="en-US" sz="1800" b="1" i="1" dirty="0" smtClean="0"/>
              <a:t>reports</a:t>
            </a:r>
            <a:r>
              <a:rPr lang="en-US" sz="1800" i="1" dirty="0" smtClean="0"/>
              <a:t>/oei-06-07-00470.pdf </a:t>
            </a:r>
            <a:endParaRPr lang="en-US" sz="1800" i="1" dirty="0" smtClean="0"/>
          </a:p>
          <a:p>
            <a:pPr>
              <a:buNone/>
            </a:pPr>
            <a:endParaRPr lang="en-US" sz="800" dirty="0" smtClean="0"/>
          </a:p>
          <a:p>
            <a:r>
              <a:rPr lang="en-US" sz="2800" dirty="0" smtClean="0"/>
              <a:t>Adverse Events in Hospitals: State Reporting Systems </a:t>
            </a:r>
            <a:r>
              <a:rPr lang="en-US" sz="1800" b="1" i="1" dirty="0" smtClean="0"/>
              <a:t>oig</a:t>
            </a:r>
            <a:r>
              <a:rPr lang="en-US" sz="1800" i="1" dirty="0" smtClean="0"/>
              <a:t>.hhs.gov/</a:t>
            </a:r>
            <a:r>
              <a:rPr lang="en-US" sz="1800" i="1" dirty="0" err="1" smtClean="0"/>
              <a:t>oei</a:t>
            </a:r>
            <a:r>
              <a:rPr lang="en-US" sz="1800" i="1" dirty="0" smtClean="0"/>
              <a:t>/</a:t>
            </a:r>
            <a:r>
              <a:rPr lang="en-US" sz="1800" b="1" i="1" dirty="0" smtClean="0"/>
              <a:t>reports</a:t>
            </a:r>
            <a:r>
              <a:rPr lang="en-US" sz="1800" i="1" dirty="0" smtClean="0"/>
              <a:t>/oei-06-07-00471.pdf</a:t>
            </a:r>
          </a:p>
          <a:p>
            <a:endParaRPr lang="en-US" sz="800" dirty="0" smtClean="0"/>
          </a:p>
          <a:p>
            <a:r>
              <a:rPr lang="en-US" sz="2800" dirty="0" smtClean="0"/>
              <a:t>Adverse Events in Hos</a:t>
            </a:r>
            <a:r>
              <a:rPr lang="en-US" sz="2800" dirty="0" smtClean="0"/>
              <a:t>pitals: Case Study of Incidence Among Medicare Beneficiaries in Two Selected Counties </a:t>
            </a:r>
            <a:r>
              <a:rPr lang="en-US" sz="1800" b="1" i="1" dirty="0" smtClean="0"/>
              <a:t>oig</a:t>
            </a:r>
            <a:r>
              <a:rPr lang="en-US" sz="1800" i="1" dirty="0" smtClean="0"/>
              <a:t>.hhs.gov/</a:t>
            </a:r>
            <a:r>
              <a:rPr lang="en-US" sz="1800" i="1" dirty="0" err="1" smtClean="0"/>
              <a:t>oei</a:t>
            </a:r>
            <a:r>
              <a:rPr lang="en-US" sz="1800" i="1" dirty="0" smtClean="0"/>
              <a:t>/</a:t>
            </a:r>
            <a:r>
              <a:rPr lang="en-US" sz="1800" b="1" i="1" dirty="0" smtClean="0"/>
              <a:t>reports</a:t>
            </a:r>
            <a:r>
              <a:rPr lang="en-US" sz="1800" i="1" dirty="0" smtClean="0"/>
              <a:t>/oei-06-08-00220.pdf</a:t>
            </a:r>
            <a:endParaRPr lang="en-US" sz="1800" dirty="0" smtClean="0"/>
          </a:p>
          <a:p>
            <a:pPr>
              <a:buNone/>
            </a:pPr>
            <a:endParaRPr lang="en-US" sz="2800" dirty="0" smtClean="0"/>
          </a:p>
          <a:p>
            <a:pPr>
              <a:buNone/>
            </a:pPr>
            <a:endParaRPr lang="en-US" sz="2800" dirty="0" smtClean="0"/>
          </a:p>
          <a:p>
            <a:pPr>
              <a:buNone/>
            </a:pPr>
            <a:endParaRPr lang="en-US" sz="2400" dirty="0"/>
          </a:p>
        </p:txBody>
      </p:sp>
      <p:sp>
        <p:nvSpPr>
          <p:cNvPr id="4" name="Slide Number Placeholder 3"/>
          <p:cNvSpPr>
            <a:spLocks noGrp="1"/>
          </p:cNvSpPr>
          <p:nvPr>
            <p:ph type="sldNum" sz="quarter" idx="12"/>
          </p:nvPr>
        </p:nvSpPr>
        <p:spPr/>
        <p:txBody>
          <a:bodyPr/>
          <a:lstStyle/>
          <a:p>
            <a:pPr>
              <a:defRPr/>
            </a:pPr>
            <a:fld id="{1615AD0E-0827-4ECB-89CA-11B9D8B31BA8}" type="slidenum">
              <a:rPr lang="en-US" smtClean="0"/>
              <a:pPr>
                <a:defRPr/>
              </a:pPr>
              <a:t>18</a:t>
            </a:fld>
            <a:endParaRPr lang="en-US"/>
          </a:p>
        </p:txBody>
      </p:sp>
      <p:sp>
        <p:nvSpPr>
          <p:cNvPr id="5" name="Title 1"/>
          <p:cNvSpPr>
            <a:spLocks noGrp="1"/>
          </p:cNvSpPr>
          <p:nvPr>
            <p:ph type="title"/>
          </p:nvPr>
        </p:nvSpPr>
        <p:spPr>
          <a:xfrm>
            <a:off x="0" y="990600"/>
            <a:ext cx="7924800" cy="914400"/>
          </a:xfrm>
        </p:spPr>
        <p:txBody>
          <a:bodyPr/>
          <a:lstStyle/>
          <a:p>
            <a:r>
              <a:rPr lang="en-US" sz="4200" b="1" dirty="0" smtClean="0"/>
              <a:t>Office of Inspector General</a:t>
            </a:r>
            <a:endParaRPr lang="en-US" sz="4200" b="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81200"/>
            <a:ext cx="6629400" cy="4267200"/>
          </a:xfrm>
          <a:ln w="3175" cmpd="sng">
            <a:solidFill>
              <a:schemeClr val="accent2">
                <a:alpha val="73000"/>
              </a:schemeClr>
            </a:solidFill>
          </a:ln>
        </p:spPr>
        <p:txBody>
          <a:bodyPr/>
          <a:lstStyle/>
          <a:p>
            <a:pPr>
              <a:buNone/>
            </a:pPr>
            <a:r>
              <a:rPr lang="en-US" sz="2800" dirty="0" smtClean="0"/>
              <a:t>	For the President, the Secretary of Health, the Federal Government, State Medicaid Programs ….</a:t>
            </a:r>
          </a:p>
          <a:p>
            <a:pPr>
              <a:buNone/>
            </a:pPr>
            <a:endParaRPr lang="en-US" sz="2800" dirty="0" smtClean="0"/>
          </a:p>
          <a:p>
            <a:pPr>
              <a:buNone/>
            </a:pPr>
            <a:endParaRPr lang="en-US" sz="2400" dirty="0"/>
          </a:p>
        </p:txBody>
      </p:sp>
      <p:sp>
        <p:nvSpPr>
          <p:cNvPr id="4" name="Slide Number Placeholder 3"/>
          <p:cNvSpPr>
            <a:spLocks noGrp="1"/>
          </p:cNvSpPr>
          <p:nvPr>
            <p:ph type="sldNum" sz="quarter" idx="12"/>
          </p:nvPr>
        </p:nvSpPr>
        <p:spPr/>
        <p:txBody>
          <a:bodyPr/>
          <a:lstStyle/>
          <a:p>
            <a:pPr>
              <a:defRPr/>
            </a:pPr>
            <a:fld id="{1615AD0E-0827-4ECB-89CA-11B9D8B31BA8}" type="slidenum">
              <a:rPr lang="en-US" smtClean="0"/>
              <a:pPr>
                <a:defRPr/>
              </a:pPr>
              <a:t>19</a:t>
            </a:fld>
            <a:endParaRPr lang="en-US"/>
          </a:p>
        </p:txBody>
      </p:sp>
      <p:sp>
        <p:nvSpPr>
          <p:cNvPr id="5" name="Title 1"/>
          <p:cNvSpPr>
            <a:spLocks noGrp="1"/>
          </p:cNvSpPr>
          <p:nvPr>
            <p:ph type="title"/>
          </p:nvPr>
        </p:nvSpPr>
        <p:spPr>
          <a:xfrm>
            <a:off x="0" y="990600"/>
            <a:ext cx="7924800" cy="914400"/>
          </a:xfrm>
        </p:spPr>
        <p:txBody>
          <a:bodyPr/>
          <a:lstStyle/>
          <a:p>
            <a:r>
              <a:rPr lang="en-US" sz="4200" b="1" dirty="0" smtClean="0"/>
              <a:t>Patient Safety Remains a Priority</a:t>
            </a:r>
            <a:endParaRPr lang="en-US" sz="4200" b="1" dirty="0" smtClean="0"/>
          </a:p>
        </p:txBody>
      </p:sp>
      <p:pic>
        <p:nvPicPr>
          <p:cNvPr id="6" name="Picture 3" descr="og_baby">
            <a:hlinkClick r:id="rId2"/>
          </p:cNvPr>
          <p:cNvPicPr>
            <a:picLocks noChangeAspect="1" noChangeArrowheads="1"/>
          </p:cNvPicPr>
          <p:nvPr/>
        </p:nvPicPr>
        <p:blipFill>
          <a:blip r:embed="rId3" cstate="print"/>
          <a:srcRect/>
          <a:stretch>
            <a:fillRect/>
          </a:stretch>
        </p:blipFill>
        <p:spPr bwMode="auto">
          <a:xfrm>
            <a:off x="3429000" y="3733800"/>
            <a:ext cx="1447800" cy="231648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143000"/>
            <a:ext cx="7924800" cy="1143000"/>
          </a:xfrm>
        </p:spPr>
        <p:txBody>
          <a:bodyPr/>
          <a:lstStyle/>
          <a:p>
            <a:r>
              <a:rPr lang="en-US" sz="3600" b="1" dirty="0" smtClean="0"/>
              <a:t>The Centers for Medicare &amp; </a:t>
            </a:r>
            <a:br>
              <a:rPr lang="en-US" sz="3600" b="1" dirty="0" smtClean="0"/>
            </a:br>
            <a:r>
              <a:rPr lang="en-US" sz="3600" b="1" dirty="0" smtClean="0"/>
              <a:t>Medicaid Services</a:t>
            </a:r>
          </a:p>
        </p:txBody>
      </p:sp>
      <p:sp>
        <p:nvSpPr>
          <p:cNvPr id="5123" name="Content Placeholder 2"/>
          <p:cNvSpPr>
            <a:spLocks noGrp="1"/>
          </p:cNvSpPr>
          <p:nvPr>
            <p:ph idx="1"/>
          </p:nvPr>
        </p:nvSpPr>
        <p:spPr>
          <a:xfrm>
            <a:off x="457200" y="2514600"/>
            <a:ext cx="7239000" cy="3810000"/>
          </a:xfrm>
        </p:spPr>
        <p:txBody>
          <a:bodyPr/>
          <a:lstStyle/>
          <a:p>
            <a:pPr>
              <a:buNone/>
            </a:pPr>
            <a:r>
              <a:rPr lang="en-US" sz="2000" dirty="0" smtClean="0"/>
              <a:t>	The Centers for Medicare &amp; Medicaid Services (CMS) is an agency within the Department of Health and Human Services (HHS). Created in 1977, CMS brought together the two largest Federal health care programs, Medicare and Medicaid under a unified leadership. </a:t>
            </a:r>
          </a:p>
          <a:p>
            <a:pPr>
              <a:buNone/>
            </a:pPr>
            <a:endParaRPr lang="en-US" sz="800" dirty="0" smtClean="0"/>
          </a:p>
          <a:p>
            <a:pPr>
              <a:buNone/>
            </a:pPr>
            <a:r>
              <a:rPr lang="en-US" sz="2000" dirty="0" smtClean="0"/>
              <a:t>	In 1997, the State Children’s Health Insurance Program (SCHIP) was established to address the health care needs of uninsured children. With a current budget of </a:t>
            </a:r>
            <a:r>
              <a:rPr lang="en-US" sz="2000" dirty="0" smtClean="0"/>
              <a:t>almost</a:t>
            </a:r>
            <a:r>
              <a:rPr lang="en-US" sz="2000" dirty="0" smtClean="0">
                <a:solidFill>
                  <a:srgbClr val="C00000"/>
                </a:solidFill>
              </a:rPr>
              <a:t> $293 </a:t>
            </a:r>
            <a:r>
              <a:rPr lang="en-US" sz="2000" dirty="0" smtClean="0">
                <a:solidFill>
                  <a:srgbClr val="C00000"/>
                </a:solidFill>
              </a:rPr>
              <a:t>billion </a:t>
            </a:r>
            <a:r>
              <a:rPr lang="en-US" sz="2000" dirty="0" smtClean="0"/>
              <a:t>and serving </a:t>
            </a:r>
            <a:r>
              <a:rPr lang="en-US" sz="2000" dirty="0" smtClean="0"/>
              <a:t>over </a:t>
            </a:r>
            <a:r>
              <a:rPr lang="en-US" sz="2000" dirty="0" smtClean="0">
                <a:solidFill>
                  <a:srgbClr val="FF0000"/>
                </a:solidFill>
              </a:rPr>
              <a:t>98</a:t>
            </a:r>
            <a:r>
              <a:rPr lang="en-US" sz="2000" dirty="0" smtClean="0"/>
              <a:t> </a:t>
            </a:r>
            <a:r>
              <a:rPr lang="en-US" sz="2000" dirty="0" smtClean="0">
                <a:solidFill>
                  <a:srgbClr val="C00000"/>
                </a:solidFill>
              </a:rPr>
              <a:t>million total beneficiaries</a:t>
            </a:r>
            <a:r>
              <a:rPr lang="en-US" sz="2000" dirty="0" smtClean="0"/>
              <a:t>, CMS has become the largest purchaser of health care in the United States.</a:t>
            </a:r>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2</a:t>
            </a:fld>
            <a:endParaRPr lang="en-US" smtClean="0"/>
          </a:p>
        </p:txBody>
      </p:sp>
    </p:spTree>
  </p:cSld>
  <p:clrMapOvr>
    <a:masterClrMapping/>
  </p:clrMapOvr>
  <p:transition advTm="76784"/>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05000"/>
            <a:ext cx="6629400" cy="4648200"/>
          </a:xfrm>
        </p:spPr>
        <p:txBody>
          <a:bodyPr/>
          <a:lstStyle/>
          <a:p>
            <a:pPr>
              <a:buNone/>
            </a:pPr>
            <a:r>
              <a:rPr lang="en-US" sz="2800" dirty="0" smtClean="0"/>
              <a:t>	</a:t>
            </a:r>
            <a:endParaRPr lang="en-US" sz="2400" dirty="0"/>
          </a:p>
        </p:txBody>
      </p:sp>
      <p:sp>
        <p:nvSpPr>
          <p:cNvPr id="4" name="Slide Number Placeholder 3"/>
          <p:cNvSpPr>
            <a:spLocks noGrp="1"/>
          </p:cNvSpPr>
          <p:nvPr>
            <p:ph type="sldNum" sz="quarter" idx="12"/>
          </p:nvPr>
        </p:nvSpPr>
        <p:spPr/>
        <p:txBody>
          <a:bodyPr/>
          <a:lstStyle/>
          <a:p>
            <a:pPr>
              <a:defRPr/>
            </a:pPr>
            <a:fld id="{1615AD0E-0827-4ECB-89CA-11B9D8B31BA8}" type="slidenum">
              <a:rPr lang="en-US" smtClean="0"/>
              <a:pPr>
                <a:defRPr/>
              </a:pPr>
              <a:t>20</a:t>
            </a:fld>
            <a:endParaRPr lang="en-US"/>
          </a:p>
        </p:txBody>
      </p:sp>
      <p:pic>
        <p:nvPicPr>
          <p:cNvPr id="6" name="Picture 3"/>
          <p:cNvPicPr>
            <a:picLocks noChangeAspect="1" noChangeArrowheads="1"/>
          </p:cNvPicPr>
          <p:nvPr/>
        </p:nvPicPr>
        <p:blipFill>
          <a:blip r:embed="rId2" cstate="print"/>
          <a:srcRect/>
          <a:stretch>
            <a:fillRect/>
          </a:stretch>
        </p:blipFill>
        <p:spPr bwMode="auto">
          <a:xfrm>
            <a:off x="228600" y="1143000"/>
            <a:ext cx="7391400" cy="4419600"/>
          </a:xfrm>
          <a:prstGeom prst="rect">
            <a:avLst/>
          </a:prstGeom>
          <a:noFill/>
          <a:ln w="9525">
            <a:noFill/>
            <a:miter lim="800000"/>
            <a:headEnd/>
            <a:tailEnd/>
          </a:ln>
        </p:spPr>
      </p:pic>
      <p:sp>
        <p:nvSpPr>
          <p:cNvPr id="7" name="TextBox 6"/>
          <p:cNvSpPr txBox="1"/>
          <p:nvPr/>
        </p:nvSpPr>
        <p:spPr>
          <a:xfrm>
            <a:off x="228600" y="5715000"/>
            <a:ext cx="7620000" cy="369332"/>
          </a:xfrm>
          <a:prstGeom prst="rect">
            <a:avLst/>
          </a:prstGeom>
          <a:noFill/>
        </p:spPr>
        <p:txBody>
          <a:bodyPr wrap="square" rtlCol="0">
            <a:spAutoFit/>
          </a:bodyPr>
          <a:lstStyle/>
          <a:p>
            <a:r>
              <a:rPr lang="en-US" sz="1800" b="1" dirty="0" smtClean="0"/>
              <a:t>http://www.cms.hhs.gov/MedicaidCHIPQualPrac/20Patient%20Safety.asp</a:t>
            </a:r>
            <a:endParaRPr lang="en-US" sz="1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BA1B9B-BD8A-4FD4-B236-43DEB9D54357}" type="slidenum">
              <a:rPr lang="en-US" smtClean="0"/>
              <a:pPr/>
              <a:t>21</a:t>
            </a:fld>
            <a:endParaRPr lang="en-US" smtClean="0"/>
          </a:p>
        </p:txBody>
      </p:sp>
      <p:sp>
        <p:nvSpPr>
          <p:cNvPr id="12291" name="Rectangle 3"/>
          <p:cNvSpPr>
            <a:spLocks noGrp="1" noChangeArrowheads="1"/>
          </p:cNvSpPr>
          <p:nvPr>
            <p:ph type="body" idx="1"/>
          </p:nvPr>
        </p:nvSpPr>
        <p:spPr>
          <a:xfrm>
            <a:off x="0" y="1143000"/>
            <a:ext cx="8534400" cy="5715000"/>
          </a:xfrm>
        </p:spPr>
        <p:txBody>
          <a:bodyPr/>
          <a:lstStyle/>
          <a:p>
            <a:pPr lvl="1" algn="ctr">
              <a:spcBef>
                <a:spcPts val="600"/>
              </a:spcBef>
              <a:buFontTx/>
              <a:buNone/>
            </a:pPr>
            <a:r>
              <a:rPr lang="en-US" sz="5000" b="1" i="1" dirty="0" smtClean="0">
                <a:solidFill>
                  <a:srgbClr val="FF6600"/>
                </a:solidFill>
              </a:rPr>
              <a:t>            </a:t>
            </a:r>
            <a:r>
              <a:rPr lang="en-US" sz="5000" b="1" i="1" dirty="0" smtClean="0">
                <a:solidFill>
                  <a:srgbClr val="CC3300"/>
                </a:solidFill>
              </a:rPr>
              <a:t>The Right Care             </a:t>
            </a:r>
          </a:p>
          <a:p>
            <a:pPr lvl="1" algn="ctr">
              <a:spcBef>
                <a:spcPts val="600"/>
              </a:spcBef>
              <a:buFontTx/>
              <a:buNone/>
            </a:pPr>
            <a:r>
              <a:rPr lang="en-US" sz="5000" b="1" i="1" dirty="0" smtClean="0">
                <a:solidFill>
                  <a:srgbClr val="CC3300"/>
                </a:solidFill>
              </a:rPr>
              <a:t>				For Every Person</a:t>
            </a:r>
          </a:p>
          <a:p>
            <a:pPr lvl="1" algn="ctr">
              <a:spcBef>
                <a:spcPts val="600"/>
              </a:spcBef>
              <a:buFontTx/>
              <a:buNone/>
            </a:pPr>
            <a:r>
              <a:rPr lang="en-US" sz="5000" b="1" i="1" dirty="0" smtClean="0">
                <a:solidFill>
                  <a:srgbClr val="CC3300"/>
                </a:solidFill>
              </a:rPr>
              <a:t>				Every Time</a:t>
            </a:r>
            <a:endParaRPr lang="en-US" sz="5000" b="1" i="1" dirty="0" smtClean="0">
              <a:solidFill>
                <a:srgbClr val="CC3300"/>
              </a:solidFill>
            </a:endParaRPr>
          </a:p>
          <a:p>
            <a:pPr lvl="1" algn="ctr">
              <a:spcBef>
                <a:spcPts val="600"/>
              </a:spcBef>
              <a:buFontTx/>
              <a:buNone/>
            </a:pPr>
            <a:endParaRPr lang="en-US" sz="3600" b="1" i="1" dirty="0" smtClean="0"/>
          </a:p>
          <a:p>
            <a:pPr>
              <a:spcBef>
                <a:spcPts val="600"/>
              </a:spcBef>
              <a:buFontTx/>
              <a:buNone/>
            </a:pPr>
            <a:endParaRPr lang="en-US" sz="3600" b="1" dirty="0" smtClean="0"/>
          </a:p>
        </p:txBody>
      </p:sp>
      <p:pic>
        <p:nvPicPr>
          <p:cNvPr id="12292" name="Picture 2" descr="F:\My Pictures\Mattie_MDASpeech.jpg"/>
          <p:cNvPicPr>
            <a:picLocks noChangeAspect="1" noChangeArrowheads="1"/>
          </p:cNvPicPr>
          <p:nvPr/>
        </p:nvPicPr>
        <p:blipFill>
          <a:blip r:embed="rId3" cstate="print"/>
          <a:srcRect/>
          <a:stretch>
            <a:fillRect/>
          </a:stretch>
        </p:blipFill>
        <p:spPr bwMode="auto">
          <a:xfrm>
            <a:off x="304800" y="1524000"/>
            <a:ext cx="2752725" cy="1800225"/>
          </a:xfrm>
          <a:prstGeom prst="rect">
            <a:avLst/>
          </a:prstGeom>
          <a:noFill/>
          <a:ln w="9525">
            <a:noFill/>
            <a:miter lim="800000"/>
            <a:headEnd/>
            <a:tailEnd/>
          </a:ln>
        </p:spPr>
      </p:pic>
      <p:pic>
        <p:nvPicPr>
          <p:cNvPr id="6" name="Picture Placeholder 10" descr="child.jpg"/>
          <p:cNvPicPr>
            <a:picLocks noChangeAspect="1"/>
          </p:cNvPicPr>
          <p:nvPr/>
        </p:nvPicPr>
        <p:blipFill>
          <a:blip r:embed="rId4" cstate="print"/>
          <a:srcRect t="7442" b="7442"/>
          <a:stretch>
            <a:fillRect/>
          </a:stretch>
        </p:blipFill>
        <p:spPr>
          <a:xfrm>
            <a:off x="2590800" y="4267200"/>
            <a:ext cx="2825750" cy="198755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transition advTm="15647"/>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990600"/>
            <a:ext cx="7924800" cy="1066800"/>
          </a:xfrm>
        </p:spPr>
        <p:txBody>
          <a:bodyPr/>
          <a:lstStyle/>
          <a:p>
            <a:r>
              <a:rPr lang="en-US" sz="4200" b="1" dirty="0" smtClean="0"/>
              <a:t>To Err is Human</a:t>
            </a:r>
          </a:p>
        </p:txBody>
      </p:sp>
      <p:sp>
        <p:nvSpPr>
          <p:cNvPr id="5123" name="Content Placeholder 2"/>
          <p:cNvSpPr>
            <a:spLocks noGrp="1"/>
          </p:cNvSpPr>
          <p:nvPr>
            <p:ph idx="1"/>
          </p:nvPr>
        </p:nvSpPr>
        <p:spPr>
          <a:xfrm>
            <a:off x="457200" y="2133600"/>
            <a:ext cx="7315200" cy="4191000"/>
          </a:xfrm>
        </p:spPr>
        <p:txBody>
          <a:bodyPr/>
          <a:lstStyle/>
          <a:p>
            <a:pPr>
              <a:buNone/>
            </a:pPr>
            <a:r>
              <a:rPr lang="en-US" sz="2800" dirty="0" smtClean="0"/>
              <a:t>	In 1999, a landmark report by the Institute of </a:t>
            </a:r>
            <a:r>
              <a:rPr lang="en-US" sz="2800" dirty="0" smtClean="0"/>
              <a:t>Medicine</a:t>
            </a:r>
            <a:r>
              <a:rPr lang="en-US" sz="2800" dirty="0" smtClean="0"/>
              <a:t>, based upon analysis of multiple studies by a variety of </a:t>
            </a:r>
            <a:r>
              <a:rPr lang="en-US" sz="2800" dirty="0" smtClean="0"/>
              <a:t>organizations, </a:t>
            </a:r>
            <a:r>
              <a:rPr lang="en-US" sz="2800" dirty="0" smtClean="0"/>
              <a:t>estimated that as many as 98,000 deaths a year in United States hospitals were attributable to medical errors</a:t>
            </a:r>
            <a:r>
              <a:rPr lang="en-US" sz="2800" dirty="0" smtClean="0"/>
              <a:t>. </a:t>
            </a:r>
          </a:p>
          <a:p>
            <a:pPr>
              <a:buNone/>
            </a:pPr>
            <a:r>
              <a:rPr lang="en-US" sz="1800" i="1" dirty="0" smtClean="0"/>
              <a:t>	</a:t>
            </a:r>
          </a:p>
          <a:p>
            <a:pPr>
              <a:buNone/>
            </a:pPr>
            <a:r>
              <a:rPr lang="en-US" sz="1800" i="1" dirty="0" smtClean="0"/>
              <a:t>	</a:t>
            </a:r>
            <a:r>
              <a:rPr lang="en-US" sz="1800" i="1" dirty="0" smtClean="0"/>
              <a:t>To </a:t>
            </a:r>
            <a:r>
              <a:rPr lang="en-US" sz="1800" i="1" dirty="0" smtClean="0"/>
              <a:t>Err Is Human: Building a Safer Health </a:t>
            </a:r>
            <a:r>
              <a:rPr lang="en-US" sz="1800" i="1" dirty="0" smtClean="0"/>
              <a:t>System; </a:t>
            </a:r>
            <a:r>
              <a:rPr lang="en-US" sz="1800" i="1" dirty="0" smtClean="0"/>
              <a:t>Linda T. Kohn, Janet </a:t>
            </a:r>
            <a:r>
              <a:rPr lang="en-US" sz="1800" i="1" dirty="0" smtClean="0"/>
              <a:t>M. Corrigan</a:t>
            </a:r>
            <a:r>
              <a:rPr lang="en-US" sz="1800" i="1" dirty="0" smtClean="0"/>
              <a:t>, and </a:t>
            </a:r>
            <a:r>
              <a:rPr lang="en-US" sz="1800" i="1" dirty="0" err="1" smtClean="0"/>
              <a:t>Molla</a:t>
            </a:r>
            <a:r>
              <a:rPr lang="en-US" sz="1800" i="1" dirty="0" smtClean="0"/>
              <a:t> S. Donaldson, Editors; Committee on Quality of Health Care in America, Institute of Medicine; The National Academies </a:t>
            </a:r>
            <a:r>
              <a:rPr lang="en-US" sz="1800" i="1" dirty="0" smtClean="0"/>
              <a:t>Press; 2000</a:t>
            </a:r>
            <a:endParaRPr lang="en-US" sz="1800" i="1" dirty="0" smtClean="0"/>
          </a:p>
          <a:p>
            <a:pPr>
              <a:buNone/>
            </a:pPr>
            <a:endParaRPr lang="en-US" sz="2800" dirty="0" smtClean="0"/>
          </a:p>
          <a:p>
            <a:pPr>
              <a:buNone/>
            </a:pPr>
            <a:endParaRPr lang="en-US" sz="2800" dirty="0" smtClean="0"/>
          </a:p>
          <a:p>
            <a:pPr>
              <a:buNone/>
            </a:pPr>
            <a:endParaRPr lang="en-US" sz="2800" dirty="0" smtClean="0"/>
          </a:p>
          <a:p>
            <a:pPr>
              <a:buNone/>
            </a:pPr>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3</a:t>
            </a:fld>
            <a:endParaRPr lang="en-US" smtClean="0"/>
          </a:p>
        </p:txBody>
      </p:sp>
    </p:spTree>
  </p:cSld>
  <p:clrMapOvr>
    <a:masterClrMapping/>
  </p:clrMapOvr>
  <p:transition advTm="76784"/>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990600"/>
            <a:ext cx="7924800" cy="990600"/>
          </a:xfrm>
        </p:spPr>
        <p:txBody>
          <a:bodyPr/>
          <a:lstStyle/>
          <a:p>
            <a:r>
              <a:rPr lang="en-US" sz="4200" b="1" dirty="0" smtClean="0"/>
              <a:t>To Err is Human</a:t>
            </a:r>
          </a:p>
        </p:txBody>
      </p:sp>
      <p:sp>
        <p:nvSpPr>
          <p:cNvPr id="5123" name="Content Placeholder 2"/>
          <p:cNvSpPr>
            <a:spLocks noGrp="1"/>
          </p:cNvSpPr>
          <p:nvPr>
            <p:ph idx="1"/>
          </p:nvPr>
        </p:nvSpPr>
        <p:spPr>
          <a:xfrm>
            <a:off x="457200" y="2057400"/>
            <a:ext cx="7391400" cy="3733800"/>
          </a:xfrm>
        </p:spPr>
        <p:txBody>
          <a:bodyPr/>
          <a:lstStyle/>
          <a:p>
            <a:pPr>
              <a:buNone/>
            </a:pPr>
            <a:r>
              <a:rPr lang="en-US" sz="2800" dirty="0" smtClean="0"/>
              <a:t>	</a:t>
            </a:r>
            <a:endParaRPr lang="en-US" sz="2400" dirty="0" smtClean="0"/>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4</a:t>
            </a:fld>
            <a:endParaRPr lang="en-US" smtClean="0"/>
          </a:p>
        </p:txBody>
      </p:sp>
      <p:sp>
        <p:nvSpPr>
          <p:cNvPr id="5" name="Rectangle 4"/>
          <p:cNvSpPr/>
          <p:nvPr/>
        </p:nvSpPr>
        <p:spPr>
          <a:xfrm>
            <a:off x="457200" y="2057400"/>
            <a:ext cx="7543800" cy="3613297"/>
          </a:xfrm>
          <a:prstGeom prst="rect">
            <a:avLst/>
          </a:prstGeom>
        </p:spPr>
        <p:txBody>
          <a:bodyPr wrap="square">
            <a:spAutoFit/>
          </a:bodyPr>
          <a:lstStyle/>
          <a:p>
            <a:pPr eaLnBrk="1" hangingPunct="1">
              <a:lnSpc>
                <a:spcPct val="80000"/>
              </a:lnSpc>
              <a:buFont typeface="Arial" charset="0"/>
              <a:buChar char="•"/>
            </a:pPr>
            <a:r>
              <a:rPr lang="en-US" dirty="0" smtClean="0"/>
              <a:t>  </a:t>
            </a:r>
            <a:r>
              <a:rPr lang="en-US" sz="2800" dirty="0" smtClean="0"/>
              <a:t>In </a:t>
            </a:r>
            <a:r>
              <a:rPr lang="en-US" sz="2800" dirty="0" smtClean="0"/>
              <a:t>2000, CDC estimated that hospital-acquired infections </a:t>
            </a:r>
            <a:r>
              <a:rPr lang="en-US" sz="2800" dirty="0" smtClean="0"/>
              <a:t>added </a:t>
            </a:r>
            <a:r>
              <a:rPr lang="en-US" sz="2800" dirty="0" smtClean="0"/>
              <a:t>nearly $5 billion to U.S. health care costs </a:t>
            </a:r>
            <a:r>
              <a:rPr lang="en-US" sz="2800" dirty="0" smtClean="0"/>
              <a:t>annually  </a:t>
            </a:r>
          </a:p>
          <a:p>
            <a:pPr eaLnBrk="1" hangingPunct="1">
              <a:lnSpc>
                <a:spcPct val="80000"/>
              </a:lnSpc>
            </a:pPr>
            <a:r>
              <a:rPr lang="en-US" sz="2800" dirty="0" smtClean="0"/>
              <a:t> </a:t>
            </a:r>
            <a:r>
              <a:rPr lang="en-US" sz="1800" i="1" dirty="0" smtClean="0"/>
              <a:t>Centers </a:t>
            </a:r>
            <a:r>
              <a:rPr lang="en-US" sz="1800" i="1" dirty="0" smtClean="0"/>
              <a:t>for Disease Control and Prevention:  Press Release, March 2000.  </a:t>
            </a:r>
            <a:endParaRPr lang="en-US" sz="1800" b="1" i="1" u="sng" dirty="0" smtClean="0">
              <a:solidFill>
                <a:schemeClr val="accent6"/>
              </a:solidFill>
            </a:endParaRPr>
          </a:p>
          <a:p>
            <a:pPr eaLnBrk="1" hangingPunct="1">
              <a:lnSpc>
                <a:spcPct val="80000"/>
              </a:lnSpc>
              <a:buFont typeface="Arial" charset="0"/>
              <a:buChar char="•"/>
            </a:pPr>
            <a:endParaRPr lang="en-US" sz="1800" b="1" u="sng" dirty="0" smtClean="0">
              <a:solidFill>
                <a:schemeClr val="accent2"/>
              </a:solidFill>
            </a:endParaRPr>
          </a:p>
          <a:p>
            <a:pPr eaLnBrk="1" hangingPunct="1">
              <a:lnSpc>
                <a:spcPct val="80000"/>
              </a:lnSpc>
            </a:pPr>
            <a:endParaRPr lang="en-US" sz="1800" b="1" u="sng" dirty="0" smtClean="0">
              <a:solidFill>
                <a:schemeClr val="accent2"/>
              </a:solidFill>
            </a:endParaRPr>
          </a:p>
          <a:p>
            <a:pPr eaLnBrk="1" hangingPunct="1">
              <a:lnSpc>
                <a:spcPct val="80000"/>
              </a:lnSpc>
              <a:buFont typeface="Arial" charset="0"/>
              <a:buChar char="•"/>
            </a:pPr>
            <a:r>
              <a:rPr lang="en-US" dirty="0" smtClean="0"/>
              <a:t>  </a:t>
            </a:r>
            <a:r>
              <a:rPr lang="en-US" sz="2800" dirty="0" smtClean="0"/>
              <a:t>A </a:t>
            </a:r>
            <a:r>
              <a:rPr lang="en-US" sz="2800" dirty="0" smtClean="0"/>
              <a:t>2007 </a:t>
            </a:r>
            <a:r>
              <a:rPr lang="en-US" sz="2800" dirty="0" smtClean="0"/>
              <a:t>non-government study </a:t>
            </a:r>
            <a:r>
              <a:rPr lang="en-US" sz="2800" dirty="0" smtClean="0"/>
              <a:t>found that, in 2002, 1.7 million hospital-acquired infections were associated with 99,000 deaths</a:t>
            </a:r>
          </a:p>
          <a:p>
            <a:pPr eaLnBrk="1" hangingPunct="1">
              <a:lnSpc>
                <a:spcPct val="80000"/>
              </a:lnSpc>
              <a:buFontTx/>
              <a:buNone/>
            </a:pPr>
            <a:endParaRPr lang="en-US" sz="1800" dirty="0" smtClean="0">
              <a:solidFill>
                <a:schemeClr val="accent2"/>
              </a:solidFill>
            </a:endParaRPr>
          </a:p>
          <a:p>
            <a:pPr eaLnBrk="1" hangingPunct="1">
              <a:lnSpc>
                <a:spcPct val="80000"/>
              </a:lnSpc>
              <a:buFontTx/>
              <a:buNone/>
            </a:pPr>
            <a:r>
              <a:rPr lang="en-US" sz="1800" i="1" dirty="0" err="1" smtClean="0"/>
              <a:t>Klevens</a:t>
            </a:r>
            <a:r>
              <a:rPr lang="en-US" sz="1800" i="1" dirty="0" smtClean="0"/>
              <a:t> </a:t>
            </a:r>
            <a:r>
              <a:rPr lang="en-US" sz="1800" i="1" dirty="0" smtClean="0"/>
              <a:t>et al.  Estimating Health Care-Associated Infections and </a:t>
            </a:r>
            <a:r>
              <a:rPr lang="en-US" sz="1800" i="1" dirty="0" smtClean="0"/>
              <a:t>Deaths </a:t>
            </a:r>
            <a:r>
              <a:rPr lang="en-US" sz="1800" i="1" dirty="0" smtClean="0"/>
              <a:t>in U.S. Hospitals, 2002.  Public Health Reports.  March-April </a:t>
            </a:r>
            <a:r>
              <a:rPr lang="en-US" sz="1800" i="1" dirty="0" smtClean="0"/>
              <a:t>2007</a:t>
            </a:r>
            <a:r>
              <a:rPr lang="en-US" sz="1800" i="1" dirty="0" smtClean="0"/>
              <a:t>.  Volume 122.</a:t>
            </a:r>
            <a:endParaRPr lang="en-US" sz="1800" i="1" dirty="0" smtClean="0"/>
          </a:p>
        </p:txBody>
      </p:sp>
    </p:spTree>
  </p:cSld>
  <p:clrMapOvr>
    <a:masterClrMapping/>
  </p:clrMapOvr>
  <p:transition advTm="76784"/>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45243902-89A7-450E-B457-AD56FA29E38F}" type="slidenum">
              <a:rPr lang="en-US" smtClean="0"/>
              <a:pPr/>
              <a:t>5</a:t>
            </a:fld>
            <a:endParaRPr lang="en-US" smtClean="0"/>
          </a:p>
        </p:txBody>
      </p:sp>
      <p:sp>
        <p:nvSpPr>
          <p:cNvPr id="16387" name="Rectangle 2"/>
          <p:cNvSpPr>
            <a:spLocks noGrp="1" noChangeArrowheads="1"/>
          </p:cNvSpPr>
          <p:nvPr>
            <p:ph type="title"/>
          </p:nvPr>
        </p:nvSpPr>
        <p:spPr>
          <a:xfrm>
            <a:off x="381000" y="1219200"/>
            <a:ext cx="7391400" cy="1752600"/>
          </a:xfrm>
        </p:spPr>
        <p:txBody>
          <a:bodyPr/>
          <a:lstStyle/>
          <a:p>
            <a:pPr>
              <a:defRPr/>
            </a:pPr>
            <a:r>
              <a:rPr lang="en-US" sz="4000" dirty="0" smtClean="0">
                <a:solidFill>
                  <a:schemeClr val="accent6">
                    <a:lumMod val="75000"/>
                  </a:schemeClr>
                </a:solidFill>
              </a:rPr>
              <a:t>The Right Care, </a:t>
            </a:r>
            <a:br>
              <a:rPr lang="en-US" sz="4000" dirty="0" smtClean="0">
                <a:solidFill>
                  <a:schemeClr val="accent6">
                    <a:lumMod val="75000"/>
                  </a:schemeClr>
                </a:solidFill>
              </a:rPr>
            </a:br>
            <a:r>
              <a:rPr lang="en-US" sz="4000" dirty="0" smtClean="0">
                <a:solidFill>
                  <a:schemeClr val="accent6">
                    <a:lumMod val="75000"/>
                  </a:schemeClr>
                </a:solidFill>
              </a:rPr>
              <a:t>For Every Person, </a:t>
            </a:r>
            <a:br>
              <a:rPr lang="en-US" sz="4000" dirty="0" smtClean="0">
                <a:solidFill>
                  <a:schemeClr val="accent6">
                    <a:lumMod val="75000"/>
                  </a:schemeClr>
                </a:solidFill>
              </a:rPr>
            </a:br>
            <a:r>
              <a:rPr lang="en-US" sz="4000" dirty="0" smtClean="0">
                <a:solidFill>
                  <a:schemeClr val="accent6">
                    <a:lumMod val="75000"/>
                  </a:schemeClr>
                </a:solidFill>
              </a:rPr>
              <a:t>Every Time</a:t>
            </a:r>
          </a:p>
        </p:txBody>
      </p:sp>
      <p:grpSp>
        <p:nvGrpSpPr>
          <p:cNvPr id="19460" name="Group 20"/>
          <p:cNvGrpSpPr>
            <a:grpSpLocks/>
          </p:cNvGrpSpPr>
          <p:nvPr/>
        </p:nvGrpSpPr>
        <p:grpSpPr bwMode="auto">
          <a:xfrm>
            <a:off x="533400" y="3200400"/>
            <a:ext cx="7321550" cy="2035175"/>
            <a:chOff x="1231900" y="3619500"/>
            <a:chExt cx="6667500" cy="1854200"/>
          </a:xfrm>
        </p:grpSpPr>
        <p:sp>
          <p:nvSpPr>
            <p:cNvPr id="6" name="Rectangle 5"/>
            <p:cNvSpPr>
              <a:spLocks noChangeArrowheads="1"/>
            </p:cNvSpPr>
            <p:nvPr/>
          </p:nvSpPr>
          <p:spPr bwMode="auto">
            <a:xfrm>
              <a:off x="1231900" y="3619500"/>
              <a:ext cx="6667500" cy="1854200"/>
            </a:xfrm>
            <a:prstGeom prst="rect">
              <a:avLst/>
            </a:prstGeom>
            <a:solidFill>
              <a:srgbClr val="002E69"/>
            </a:solidFill>
            <a:ln w="9525">
              <a:noFill/>
              <a:miter lim="800000"/>
              <a:headEnd/>
              <a:tailEnd/>
            </a:ln>
            <a:effectLst>
              <a:outerShdw dist="23000" dir="5400000" rotWithShape="0">
                <a:srgbClr val="808080">
                  <a:alpha val="34999"/>
                </a:srgbClr>
              </a:outerShdw>
            </a:effectLst>
          </p:spPr>
          <p:txBody>
            <a:bodyPr anchor="ctr"/>
            <a:lstStyle/>
            <a:p>
              <a:pPr>
                <a:defRPr/>
              </a:pPr>
              <a:endParaRPr lang="en-US">
                <a:solidFill>
                  <a:srgbClr val="FFFFFF"/>
                </a:solidFill>
                <a:latin typeface="Calisto MT" charset="0"/>
              </a:endParaRPr>
            </a:p>
          </p:txBody>
        </p:sp>
        <p:pic>
          <p:nvPicPr>
            <p:cNvPr id="7" name="Picture 6" descr="5127687-2709x1806.jpg"/>
            <p:cNvPicPr>
              <a:picLocks noChangeAspect="1"/>
            </p:cNvPicPr>
            <p:nvPr/>
          </p:nvPicPr>
          <p:blipFill>
            <a:blip r:embed="rId3" cstate="print"/>
            <a:srcRect t="5907" b="11392"/>
            <a:stretch>
              <a:fillRect/>
            </a:stretch>
          </p:blipFill>
          <p:spPr bwMode="auto">
            <a:xfrm>
              <a:off x="4635043" y="3712065"/>
              <a:ext cx="1325694" cy="1605431"/>
            </a:xfrm>
            <a:prstGeom prst="rect">
              <a:avLst/>
            </a:prstGeom>
            <a:noFill/>
            <a:ln w="38100" cap="rnd">
              <a:noFill/>
              <a:miter lim="800000"/>
              <a:headEnd/>
              <a:tailEnd/>
            </a:ln>
            <a:effectLst>
              <a:outerShdw dist="431800" dir="2700000" algn="tl" rotWithShape="0">
                <a:srgbClr val="808080">
                  <a:alpha val="98999"/>
                </a:srgbClr>
              </a:outerShdw>
            </a:effectLst>
          </p:spPr>
        </p:pic>
        <p:pic>
          <p:nvPicPr>
            <p:cNvPr id="8" name="Picture 7" descr="5127733-1806x2709.jpg"/>
            <p:cNvPicPr>
              <a:picLocks noChangeAspect="1"/>
            </p:cNvPicPr>
            <p:nvPr/>
          </p:nvPicPr>
          <p:blipFill>
            <a:blip r:embed="rId4" cstate="print"/>
            <a:srcRect l="22273" r="9048"/>
            <a:stretch>
              <a:fillRect/>
            </a:stretch>
          </p:blipFill>
          <p:spPr bwMode="auto">
            <a:xfrm>
              <a:off x="6070609" y="3709173"/>
              <a:ext cx="1701571" cy="1608323"/>
            </a:xfrm>
            <a:prstGeom prst="rect">
              <a:avLst/>
            </a:prstGeom>
            <a:noFill/>
            <a:ln w="38100" cap="rnd">
              <a:noFill/>
              <a:miter lim="800000"/>
              <a:headEnd/>
              <a:tailEnd/>
            </a:ln>
            <a:effectLst>
              <a:outerShdw dist="431800" dir="2700000" algn="tl" rotWithShape="0">
                <a:srgbClr val="808080">
                  <a:alpha val="98999"/>
                </a:srgbClr>
              </a:outerShdw>
            </a:effectLst>
          </p:spPr>
        </p:pic>
        <p:pic>
          <p:nvPicPr>
            <p:cNvPr id="9" name="Picture 8" descr="12459732-2546x1697.jpg"/>
            <p:cNvPicPr>
              <a:picLocks noChangeAspect="1"/>
            </p:cNvPicPr>
            <p:nvPr/>
          </p:nvPicPr>
          <p:blipFill>
            <a:blip r:embed="rId5" cstate="print"/>
            <a:srcRect l="-1356" t="85"/>
            <a:stretch>
              <a:fillRect/>
            </a:stretch>
          </p:blipFill>
          <p:spPr>
            <a:xfrm>
              <a:off x="1332736" y="3699933"/>
              <a:ext cx="1088416" cy="1609725"/>
            </a:xfrm>
            <a:prstGeom prst="rect">
              <a:avLst/>
            </a:prstGeom>
            <a:ln w="38100" cap="rnd">
              <a:noFill/>
              <a:prstDash val="solid"/>
              <a:miter lim="800000"/>
            </a:ln>
            <a:effectLst>
              <a:outerShdw blurRad="393700" dist="431800" dir="2700000" algn="tl" rotWithShape="0">
                <a:srgbClr val="000000">
                  <a:alpha val="99000"/>
                </a:srgbClr>
              </a:outerShdw>
              <a:softEdge rad="12700"/>
            </a:effectLst>
          </p:spPr>
        </p:pic>
        <p:pic>
          <p:nvPicPr>
            <p:cNvPr id="10" name="Picture 9" descr="5127693-1806x2709.jpg"/>
            <p:cNvPicPr>
              <a:picLocks noChangeAspect="1"/>
            </p:cNvPicPr>
            <p:nvPr/>
          </p:nvPicPr>
          <p:blipFill>
            <a:blip r:embed="rId6" cstate="print"/>
            <a:srcRect l="19234" r="16547" b="16318"/>
            <a:stretch>
              <a:fillRect/>
            </a:stretch>
          </p:blipFill>
          <p:spPr bwMode="auto">
            <a:xfrm>
              <a:off x="2598073" y="3703387"/>
              <a:ext cx="1859151" cy="1614109"/>
            </a:xfrm>
            <a:prstGeom prst="rect">
              <a:avLst/>
            </a:prstGeom>
            <a:noFill/>
            <a:ln w="38100" cap="rnd">
              <a:noFill/>
              <a:miter lim="800000"/>
              <a:headEnd/>
              <a:tailEnd/>
            </a:ln>
            <a:effectLst>
              <a:outerShdw dist="431800" dir="2700000" algn="tl" rotWithShape="0">
                <a:srgbClr val="808080">
                  <a:alpha val="98999"/>
                </a:srgbClr>
              </a:outerShdw>
            </a:effectLst>
          </p:spPr>
        </p:pic>
      </p:grpSp>
    </p:spTree>
  </p:cSld>
  <p:clrMapOvr>
    <a:masterClrMapping/>
  </p:clrMapOvr>
  <p:transition advTm="30779"/>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066800"/>
            <a:ext cx="7924800" cy="1143000"/>
          </a:xfrm>
        </p:spPr>
        <p:txBody>
          <a:bodyPr/>
          <a:lstStyle/>
          <a:p>
            <a:r>
              <a:rPr lang="en-US" sz="4200" b="1" dirty="0" smtClean="0"/>
              <a:t>Value Based Care in Medicare</a:t>
            </a:r>
          </a:p>
        </p:txBody>
      </p:sp>
      <p:sp>
        <p:nvSpPr>
          <p:cNvPr id="5123" name="Content Placeholder 2"/>
          <p:cNvSpPr>
            <a:spLocks noGrp="1"/>
          </p:cNvSpPr>
          <p:nvPr>
            <p:ph idx="1"/>
          </p:nvPr>
        </p:nvSpPr>
        <p:spPr>
          <a:xfrm>
            <a:off x="381000" y="2209800"/>
            <a:ext cx="7467600" cy="4267200"/>
          </a:xfrm>
        </p:spPr>
        <p:txBody>
          <a:bodyPr/>
          <a:lstStyle/>
          <a:p>
            <a:pPr>
              <a:buNone/>
            </a:pPr>
            <a:r>
              <a:rPr lang="en-US" sz="2800" dirty="0" smtClean="0"/>
              <a:t>	Under the provisions of Section 5001 (</a:t>
            </a:r>
            <a:r>
              <a:rPr lang="en-US" sz="2800" dirty="0" smtClean="0"/>
              <a:t>c) </a:t>
            </a:r>
            <a:r>
              <a:rPr lang="en-US" sz="2800" dirty="0" smtClean="0"/>
              <a:t>of the Deficit Act of 2005, Medicare announced that starting in October 2008, the Federal Government would no longer pay the extra </a:t>
            </a:r>
            <a:r>
              <a:rPr lang="en-US" sz="2800" dirty="0" smtClean="0"/>
              <a:t>cost </a:t>
            </a:r>
            <a:r>
              <a:rPr lang="en-US" sz="2800" dirty="0" smtClean="0"/>
              <a:t>of treating patients with bed sores, falls, and </a:t>
            </a:r>
            <a:r>
              <a:rPr lang="en-US" sz="2800" dirty="0" smtClean="0"/>
              <a:t>six other categories of preventable </a:t>
            </a:r>
            <a:r>
              <a:rPr lang="en-US" sz="2800" dirty="0" smtClean="0"/>
              <a:t>injuries and infections occurring during a hospitalization.</a:t>
            </a:r>
            <a:endParaRPr lang="en-US" sz="2400" dirty="0" smtClean="0"/>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6</a:t>
            </a:fld>
            <a:endParaRPr lang="en-US" smtClean="0"/>
          </a:p>
        </p:txBody>
      </p:sp>
    </p:spTree>
  </p:cSld>
  <p:clrMapOvr>
    <a:masterClrMapping/>
  </p:clrMapOvr>
  <p:transition advTm="76784"/>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219200"/>
            <a:ext cx="7467600" cy="914400"/>
          </a:xfrm>
        </p:spPr>
        <p:txBody>
          <a:bodyPr/>
          <a:lstStyle/>
          <a:p>
            <a:r>
              <a:rPr lang="en-US" sz="4200" b="1" dirty="0" smtClean="0"/>
              <a:t>Never Events - The Beginning</a:t>
            </a:r>
          </a:p>
        </p:txBody>
      </p:sp>
      <p:sp>
        <p:nvSpPr>
          <p:cNvPr id="5123" name="Content Placeholder 2"/>
          <p:cNvSpPr>
            <a:spLocks noGrp="1"/>
          </p:cNvSpPr>
          <p:nvPr>
            <p:ph idx="1"/>
          </p:nvPr>
        </p:nvSpPr>
        <p:spPr>
          <a:xfrm>
            <a:off x="381000" y="2438400"/>
            <a:ext cx="7239000" cy="3048000"/>
          </a:xfrm>
        </p:spPr>
        <p:txBody>
          <a:bodyPr/>
          <a:lstStyle/>
          <a:p>
            <a:pPr>
              <a:buNone/>
            </a:pPr>
            <a:r>
              <a:rPr lang="en-US" sz="2800" dirty="0" smtClean="0"/>
              <a:t>	In 2006, a collaboration between the Leapfrog Group and the National Quality Forum recommended to Congress that Medicare adopt policies to require reporting of “serious reportable” patient safety events.</a:t>
            </a:r>
          </a:p>
          <a:p>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7</a:t>
            </a:fld>
            <a:endParaRPr lang="en-US" smtClean="0"/>
          </a:p>
        </p:txBody>
      </p:sp>
    </p:spTree>
  </p:cSld>
  <p:clrMapOvr>
    <a:masterClrMapping/>
  </p:clrMapOvr>
  <p:transition advTm="76784"/>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219200"/>
            <a:ext cx="7924800" cy="914400"/>
          </a:xfrm>
        </p:spPr>
        <p:txBody>
          <a:bodyPr/>
          <a:lstStyle/>
          <a:p>
            <a:r>
              <a:rPr lang="en-US" sz="4200" b="1" dirty="0" smtClean="0"/>
              <a:t>Never Events - The Beginning</a:t>
            </a:r>
          </a:p>
        </p:txBody>
      </p:sp>
      <p:sp>
        <p:nvSpPr>
          <p:cNvPr id="5123" name="Content Placeholder 2"/>
          <p:cNvSpPr>
            <a:spLocks noGrp="1"/>
          </p:cNvSpPr>
          <p:nvPr>
            <p:ph idx="1"/>
          </p:nvPr>
        </p:nvSpPr>
        <p:spPr>
          <a:xfrm>
            <a:off x="228600" y="2590800"/>
            <a:ext cx="7391400" cy="2895600"/>
          </a:xfrm>
        </p:spPr>
        <p:txBody>
          <a:bodyPr/>
          <a:lstStyle/>
          <a:p>
            <a:pPr>
              <a:buNone/>
            </a:pPr>
            <a:r>
              <a:rPr lang="en-US" sz="2800" dirty="0" smtClean="0"/>
              <a:t>	Also in 2006, the Tax Relief and Health Care Act mandated that the Office of Inspector General report to Congress regarding the incidence of “Never Events” among Medicare beneficiaries.</a:t>
            </a:r>
          </a:p>
          <a:p>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8</a:t>
            </a:fld>
            <a:endParaRPr lang="en-US" smtClean="0"/>
          </a:p>
        </p:txBody>
      </p:sp>
    </p:spTree>
  </p:cSld>
  <p:clrMapOvr>
    <a:masterClrMapping/>
  </p:clrMapOvr>
  <p:transition advTm="76784"/>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1066800"/>
            <a:ext cx="7924800" cy="838200"/>
          </a:xfrm>
        </p:spPr>
        <p:txBody>
          <a:bodyPr/>
          <a:lstStyle/>
          <a:p>
            <a:r>
              <a:rPr lang="en-US" sz="4200" b="1" dirty="0" smtClean="0"/>
              <a:t>Medicaid – the Beginning</a:t>
            </a:r>
          </a:p>
        </p:txBody>
      </p:sp>
      <p:sp>
        <p:nvSpPr>
          <p:cNvPr id="5123" name="Content Placeholder 2"/>
          <p:cNvSpPr>
            <a:spLocks noGrp="1"/>
          </p:cNvSpPr>
          <p:nvPr>
            <p:ph idx="1"/>
          </p:nvPr>
        </p:nvSpPr>
        <p:spPr>
          <a:xfrm>
            <a:off x="457200" y="2057400"/>
            <a:ext cx="7772400" cy="4267200"/>
          </a:xfrm>
        </p:spPr>
        <p:txBody>
          <a:bodyPr/>
          <a:lstStyle/>
          <a:p>
            <a:pPr>
              <a:buNone/>
            </a:pPr>
            <a:r>
              <a:rPr lang="en-US" sz="2800" dirty="0" smtClean="0"/>
              <a:t>	In </a:t>
            </a:r>
            <a:r>
              <a:rPr lang="en-US" sz="2800" dirty="0" smtClean="0"/>
              <a:t>2007, CMS issued a State Medicaid Director Letter outlining a Value-Based Quality Initiative to address:</a:t>
            </a:r>
          </a:p>
          <a:p>
            <a:pPr>
              <a:buNone/>
            </a:pPr>
            <a:endParaRPr lang="en-US" sz="800" dirty="0" smtClean="0"/>
          </a:p>
          <a:p>
            <a:pPr lvl="1"/>
            <a:r>
              <a:rPr lang="en-US" sz="2400" dirty="0" smtClean="0"/>
              <a:t>Supporting Interoperable Health Information Technology,  </a:t>
            </a:r>
          </a:p>
          <a:p>
            <a:pPr lvl="1"/>
            <a:r>
              <a:rPr lang="en-US" sz="2400" dirty="0" smtClean="0"/>
              <a:t>Transparency of Quality Information,</a:t>
            </a:r>
          </a:p>
          <a:p>
            <a:pPr lvl="1"/>
            <a:r>
              <a:rPr lang="en-US" sz="2400" dirty="0" smtClean="0"/>
              <a:t>Transparency of Price Information, and</a:t>
            </a:r>
          </a:p>
          <a:p>
            <a:pPr lvl="1"/>
            <a:r>
              <a:rPr lang="en-US" sz="2400" dirty="0" smtClean="0"/>
              <a:t>Incentives for High-Value Health Care</a:t>
            </a:r>
          </a:p>
          <a:p>
            <a:pPr lvl="1">
              <a:buNone/>
            </a:pPr>
            <a:endParaRPr lang="en-US" sz="800" dirty="0" smtClean="0"/>
          </a:p>
          <a:p>
            <a:pPr lvl="1">
              <a:buNone/>
            </a:pPr>
            <a:r>
              <a:rPr lang="en-US" sz="2400" dirty="0" smtClean="0"/>
              <a:t>BUT there were </a:t>
            </a:r>
            <a:r>
              <a:rPr lang="en-US" sz="2400" dirty="0" smtClean="0"/>
              <a:t>no specific reference to “Never Events”</a:t>
            </a:r>
          </a:p>
          <a:p>
            <a:pPr lvl="1"/>
            <a:endParaRPr lang="en-US" dirty="0" smtClean="0"/>
          </a:p>
        </p:txBody>
      </p:sp>
      <p:sp>
        <p:nvSpPr>
          <p:cNvPr id="5124" name="Slide Number Placeholder 3"/>
          <p:cNvSpPr>
            <a:spLocks noGrp="1"/>
          </p:cNvSpPr>
          <p:nvPr>
            <p:ph type="sldNum" sz="quarter" idx="12"/>
          </p:nvPr>
        </p:nvSpPr>
        <p:spPr>
          <a:noFill/>
        </p:spPr>
        <p:txBody>
          <a:bodyPr/>
          <a:lstStyle/>
          <a:p>
            <a:fld id="{0F320A3E-9C60-4F8C-9FAF-603FDF8C3164}" type="slidenum">
              <a:rPr lang="en-US" smtClean="0"/>
              <a:pPr/>
              <a:t>9</a:t>
            </a:fld>
            <a:endParaRPr lang="en-US" smtClean="0"/>
          </a:p>
        </p:txBody>
      </p:sp>
    </p:spTree>
  </p:cSld>
  <p:clrMapOvr>
    <a:masterClrMapping/>
  </p:clrMapOvr>
  <p:transition advTm="76784"/>
  <p:timing>
    <p:tnLst>
      <p:par>
        <p:cTn id="1" dur="indefinite" restart="never" nodeType="tmRoot"/>
      </p:par>
    </p:tnLst>
  </p:timing>
</p:sld>
</file>

<file path=ppt/theme/theme1.xml><?xml version="1.0" encoding="utf-8"?>
<a:theme xmlns:a="http://schemas.openxmlformats.org/drawingml/2006/main" name="us flag">
  <a:themeElements>
    <a:clrScheme name="us fla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 flag">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us fla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fla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fla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fla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fla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fla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fla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7895</TotalTime>
  <Words>246</Words>
  <Application>Microsoft Office PowerPoint</Application>
  <PresentationFormat>On-screen Show (4:3)</PresentationFormat>
  <Paragraphs>131</Paragraphs>
  <Slides>21</Slides>
  <Notes>15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us flag</vt:lpstr>
      <vt:lpstr>      Overview of Never Events and Hospital Acquired Conditions in  Medicare and Medicaid  Barbara Dailey, Director Division of Quality, Evaluation, and Health Outcomes Family and Children’s Health Programs Centers for Medicare &amp; Medicaid Services   Maryland Association for Healthcare Quality October 29, 2009      </vt:lpstr>
      <vt:lpstr>The Centers for Medicare &amp;  Medicaid Services</vt:lpstr>
      <vt:lpstr>To Err is Human</vt:lpstr>
      <vt:lpstr>To Err is Human</vt:lpstr>
      <vt:lpstr>The Right Care,  For Every Person,  Every Time</vt:lpstr>
      <vt:lpstr>Value Based Care in Medicare</vt:lpstr>
      <vt:lpstr>Never Events - The Beginning</vt:lpstr>
      <vt:lpstr>Never Events - The Beginning</vt:lpstr>
      <vt:lpstr>Medicaid – the Beginning</vt:lpstr>
      <vt:lpstr>Medicare – Next Steps</vt:lpstr>
      <vt:lpstr>Hospital Acquired Conditions</vt:lpstr>
      <vt:lpstr>Hospital Acquired Conditions</vt:lpstr>
      <vt:lpstr>Medicaid – Next Steps</vt:lpstr>
      <vt:lpstr>Medicaid – Next Steps</vt:lpstr>
      <vt:lpstr>STATE Medicaid Initiatives</vt:lpstr>
      <vt:lpstr>State Medicaid Initiatives</vt:lpstr>
      <vt:lpstr>Office of Inspector General</vt:lpstr>
      <vt:lpstr>Office of Inspector General</vt:lpstr>
      <vt:lpstr>Patient Safety Remains a Priority</vt:lpstr>
      <vt:lpstr>Slide 20</vt:lpstr>
      <vt:lpstr>Slide 21</vt:lpstr>
    </vt:vector>
  </TitlesOfParts>
  <Company>CMS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 Quality Initiatives  The Saga Continues</dc:title>
  <dc:creator>CMS</dc:creator>
  <cp:lastModifiedBy>Momma</cp:lastModifiedBy>
  <cp:revision>276</cp:revision>
  <dcterms:created xsi:type="dcterms:W3CDTF">2004-05-19T00:20:25Z</dcterms:created>
  <dcterms:modified xsi:type="dcterms:W3CDTF">2009-10-21T23:07:57Z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489893751</vt:i4>
  </property>
  <property fmtid="{D5CDD505-2E9C-101B-9397-08002B2CF9AE}" pid="3" name="_NewReviewCycle">
    <vt:lpwstr/>
  </property>
  <property fmtid="{D5CDD505-2E9C-101B-9397-08002B2CF9AE}" pid="4" name="_EmailSubject">
    <vt:lpwstr>presentation</vt:lpwstr>
  </property>
  <property fmtid="{D5CDD505-2E9C-101B-9397-08002B2CF9AE}" pid="5" name="_AuthorEmail">
    <vt:lpwstr>Barbara.Dailey@cms.hhs.gov</vt:lpwstr>
  </property>
  <property fmtid="{D5CDD505-2E9C-101B-9397-08002B2CF9AE}" pid="6" name="_AuthorEmailDisplayName">
    <vt:lpwstr>Dailey, Barbara A. (CMS/CMSO)</vt:lpwstr>
  </property>
</Properties>
</file>